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304" r:id="rId2"/>
    <p:sldId id="303" r:id="rId3"/>
    <p:sldId id="299" r:id="rId4"/>
    <p:sldId id="297" r:id="rId5"/>
    <p:sldId id="281" r:id="rId6"/>
    <p:sldId id="272" r:id="rId7"/>
    <p:sldId id="300" r:id="rId8"/>
    <p:sldId id="257" r:id="rId9"/>
    <p:sldId id="291" r:id="rId10"/>
    <p:sldId id="301" r:id="rId11"/>
    <p:sldId id="294" r:id="rId12"/>
    <p:sldId id="265" r:id="rId13"/>
    <p:sldId id="284" r:id="rId14"/>
    <p:sldId id="287" r:id="rId15"/>
    <p:sldId id="290" r:id="rId16"/>
    <p:sldId id="288" r:id="rId17"/>
    <p:sldId id="293" r:id="rId18"/>
    <p:sldId id="295" r:id="rId19"/>
    <p:sldId id="296" r:id="rId20"/>
    <p:sldId id="292" r:id="rId21"/>
    <p:sldId id="263" r:id="rId22"/>
    <p:sldId id="267" r:id="rId23"/>
    <p:sldId id="302" r:id="rId24"/>
    <p:sldId id="268" r:id="rId25"/>
    <p:sldId id="270"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74" autoAdjust="0"/>
    <p:restoredTop sz="94671" autoAdjust="0"/>
  </p:normalViewPr>
  <p:slideViewPr>
    <p:cSldViewPr>
      <p:cViewPr>
        <p:scale>
          <a:sx n="97" d="100"/>
          <a:sy n="97" d="100"/>
        </p:scale>
        <p:origin x="1602" y="306"/>
      </p:cViewPr>
      <p:guideLst>
        <p:guide orient="horz" pos="2160"/>
        <p:guide pos="2880"/>
      </p:guideLst>
    </p:cSldViewPr>
  </p:slideViewPr>
  <p:outlineViewPr>
    <p:cViewPr>
      <p:scale>
        <a:sx n="33" d="100"/>
        <a:sy n="33" d="100"/>
      </p:scale>
      <p:origin x="0" y="213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B5B48-3CBF-450A-A6E8-7FC509B98C17}" type="datetimeFigureOut">
              <a:rPr lang="en-US" smtClean="0"/>
              <a:t>7/28/2025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BCB63-F818-4E7A-88CE-C9A60CC1075C}" type="slidenum">
              <a:rPr lang="en-US" smtClean="0"/>
              <a:t>‹#›</a:t>
            </a:fld>
            <a:endParaRPr lang="en-US"/>
          </a:p>
        </p:txBody>
      </p:sp>
    </p:spTree>
    <p:extLst>
      <p:ext uri="{BB962C8B-B14F-4D97-AF65-F5344CB8AC3E}">
        <p14:creationId xmlns:p14="http://schemas.microsoft.com/office/powerpoint/2010/main" val="319261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E15C2-97B3-4D22-9AFF-4BD1478B9BF5}"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42555965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E15C2-97B3-4D22-9AFF-4BD1478B9BF5}"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41822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0AE15C2-97B3-4D22-9AFF-4BD1478B9BF5}" type="datetimeFigureOut">
              <a:rPr lang="en-US" smtClean="0"/>
              <a:pPr/>
              <a:t>7/28/2025</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226900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E15C2-97B3-4D22-9AFF-4BD1478B9BF5}"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286978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0AE15C2-97B3-4D22-9AFF-4BD1478B9BF5}" type="datetimeFigureOut">
              <a:rPr lang="en-US" smtClean="0"/>
              <a:pPr/>
              <a:t>7/28/2025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128447A-67EE-486D-8A48-D030202A931C}" type="slidenum">
              <a:rPr lang="en-US" smtClean="0"/>
              <a:pPr/>
              <a:t>‹#›</a:t>
            </a:fld>
            <a:endParaRPr lang="en-US"/>
          </a:p>
        </p:txBody>
      </p:sp>
    </p:spTree>
    <p:extLst>
      <p:ext uri="{BB962C8B-B14F-4D97-AF65-F5344CB8AC3E}">
        <p14:creationId xmlns:p14="http://schemas.microsoft.com/office/powerpoint/2010/main" val="21093800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E15C2-97B3-4D22-9AFF-4BD1478B9BF5}"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67498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E15C2-97B3-4D22-9AFF-4BD1478B9BF5}" type="datetimeFigureOut">
              <a:rPr lang="en-US" smtClean="0"/>
              <a:pPr/>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9212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E15C2-97B3-4D22-9AFF-4BD1478B9BF5}" type="datetimeFigureOut">
              <a:rPr lang="en-US" smtClean="0"/>
              <a:pPr/>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378476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E15C2-97B3-4D22-9AFF-4BD1478B9BF5}" type="datetimeFigureOut">
              <a:rPr lang="en-US" smtClean="0"/>
              <a:pPr/>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194717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E15C2-97B3-4D22-9AFF-4BD1478B9BF5}"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154623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E15C2-97B3-4D22-9AFF-4BD1478B9BF5}"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28447A-67EE-486D-8A48-D030202A931C}" type="slidenum">
              <a:rPr lang="en-US" smtClean="0"/>
              <a:pPr/>
              <a:t>‹#›</a:t>
            </a:fld>
            <a:endParaRPr lang="en-US"/>
          </a:p>
        </p:txBody>
      </p:sp>
    </p:spTree>
    <p:extLst>
      <p:ext uri="{BB962C8B-B14F-4D97-AF65-F5344CB8AC3E}">
        <p14:creationId xmlns:p14="http://schemas.microsoft.com/office/powerpoint/2010/main" val="40799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E0AE15C2-97B3-4D22-9AFF-4BD1478B9BF5}" type="datetimeFigureOut">
              <a:rPr lang="en-US" smtClean="0"/>
              <a:pPr/>
              <a:t>7/28/2025</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8128447A-67EE-486D-8A48-D030202A931C}" type="slidenum">
              <a:rPr lang="en-US" smtClean="0"/>
              <a:pPr/>
              <a:t>‹#›</a:t>
            </a:fld>
            <a:endParaRPr lang="en-US"/>
          </a:p>
        </p:txBody>
      </p:sp>
    </p:spTree>
    <p:extLst>
      <p:ext uri="{BB962C8B-B14F-4D97-AF65-F5344CB8AC3E}">
        <p14:creationId xmlns:p14="http://schemas.microsoft.com/office/powerpoint/2010/main" val="81009606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fridaynightflagsponsors.com/"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nflflag.com/coaches/default/flag-football-rules/5-on-5-flag-football-playbook"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hyperlink" Target="chrome-extension://efaidnbmnnnibpcajpcglclefindmkaj/https:/dt5602vnjxv0c.cloudfront.net/portals/52054/docs/friday%20night%20flag%20rule%20book%20april%20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C656-4E4A-4A46-4B18-0C0F8F411B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323FE9-D25F-6FCF-6193-1B06432DF705}"/>
              </a:ext>
            </a:extLst>
          </p:cNvPr>
          <p:cNvSpPr txBox="1"/>
          <p:nvPr/>
        </p:nvSpPr>
        <p:spPr>
          <a:xfrm>
            <a:off x="228601" y="533400"/>
            <a:ext cx="8763000" cy="1200329"/>
          </a:xfrm>
          <a:prstGeom prst="rect">
            <a:avLst/>
          </a:prstGeom>
          <a:noFill/>
        </p:spPr>
        <p:txBody>
          <a:bodyPr wrap="square" rtlCol="0">
            <a:spAutoFit/>
          </a:bodyPr>
          <a:lstStyle/>
          <a:p>
            <a:r>
              <a:rPr lang="en-US" sz="2400" dirty="0"/>
              <a:t>If you have never been a head coach before, you must scan the QR code below,</a:t>
            </a:r>
          </a:p>
          <a:p>
            <a:r>
              <a:rPr lang="en-US" sz="2400" dirty="0"/>
              <a:t>Complete it, and it will automatically be sent to me.</a:t>
            </a:r>
          </a:p>
        </p:txBody>
      </p:sp>
      <p:sp>
        <p:nvSpPr>
          <p:cNvPr id="8" name="TextBox 7">
            <a:extLst>
              <a:ext uri="{FF2B5EF4-FFF2-40B4-BE49-F238E27FC236}">
                <a16:creationId xmlns:a16="http://schemas.microsoft.com/office/drawing/2014/main" id="{C2399DE9-269D-19CD-A8CC-5A8E461D4ACC}"/>
              </a:ext>
            </a:extLst>
          </p:cNvPr>
          <p:cNvSpPr txBox="1"/>
          <p:nvPr/>
        </p:nvSpPr>
        <p:spPr>
          <a:xfrm>
            <a:off x="3048000" y="6139934"/>
            <a:ext cx="2667000" cy="369332"/>
          </a:xfrm>
          <a:prstGeom prst="rect">
            <a:avLst/>
          </a:prstGeom>
          <a:noFill/>
        </p:spPr>
        <p:txBody>
          <a:bodyPr wrap="square" rtlCol="0">
            <a:spAutoFit/>
          </a:bodyPr>
          <a:lstStyle/>
          <a:p>
            <a:r>
              <a:rPr lang="en-US" dirty="0"/>
              <a:t>Background Check form</a:t>
            </a:r>
          </a:p>
        </p:txBody>
      </p:sp>
      <p:pic>
        <p:nvPicPr>
          <p:cNvPr id="9" name="Picture 8" descr="A qr code with a few black squares&#10;&#10;AI-generated content may be incorrect.">
            <a:extLst>
              <a:ext uri="{FF2B5EF4-FFF2-40B4-BE49-F238E27FC236}">
                <a16:creationId xmlns:a16="http://schemas.microsoft.com/office/drawing/2014/main" id="{A0FF09F1-18DB-8593-5B2D-3C9641C7C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08006"/>
            <a:ext cx="4057650" cy="4057650"/>
          </a:xfrm>
          <a:prstGeom prst="rect">
            <a:avLst/>
          </a:prstGeom>
        </p:spPr>
      </p:pic>
    </p:spTree>
    <p:extLst>
      <p:ext uri="{BB962C8B-B14F-4D97-AF65-F5344CB8AC3E}">
        <p14:creationId xmlns:p14="http://schemas.microsoft.com/office/powerpoint/2010/main" val="178645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685019" y="2011680"/>
            <a:ext cx="7772400" cy="4693920"/>
          </a:xfrm>
        </p:spPr>
        <p:txBody>
          <a:bodyPr>
            <a:normAutofit lnSpcReduction="10000"/>
          </a:bodyPr>
          <a:lstStyle/>
          <a:p>
            <a:pPr marL="0" indent="0">
              <a:buNone/>
            </a:pPr>
            <a:r>
              <a:rPr lang="en-US" dirty="0"/>
              <a:t>Announcements:</a:t>
            </a:r>
          </a:p>
          <a:p>
            <a:pPr marL="0" indent="0">
              <a:buNone/>
            </a:pPr>
            <a:r>
              <a:rPr lang="en-US" sz="1400" b="1" dirty="0"/>
              <a:t>Division Changes:</a:t>
            </a:r>
          </a:p>
          <a:p>
            <a:pPr marL="0" indent="0">
              <a:buNone/>
            </a:pPr>
            <a:r>
              <a:rPr lang="en-US" sz="1600" dirty="0"/>
              <a:t>We have an all-girls division! 2</a:t>
            </a:r>
            <a:r>
              <a:rPr lang="en-US" sz="1600" baseline="30000" dirty="0"/>
              <a:t>nd</a:t>
            </a:r>
            <a:r>
              <a:rPr lang="en-US" sz="1600" dirty="0"/>
              <a:t>-3</a:t>
            </a:r>
            <a:r>
              <a:rPr lang="en-US" sz="1600" baseline="30000" dirty="0"/>
              <a:t>rd</a:t>
            </a:r>
            <a:r>
              <a:rPr lang="en-US" sz="1600" dirty="0"/>
              <a:t> 4</a:t>
            </a:r>
            <a:r>
              <a:rPr lang="en-US" sz="1600" baseline="30000" dirty="0"/>
              <a:t>th</a:t>
            </a:r>
            <a:r>
              <a:rPr lang="en-US" sz="1600" dirty="0"/>
              <a:t>-5</a:t>
            </a:r>
            <a:r>
              <a:rPr lang="en-US" sz="1600" baseline="30000" dirty="0"/>
              <a:t>th</a:t>
            </a:r>
            <a:r>
              <a:rPr lang="en-US" sz="1600" dirty="0"/>
              <a:t> and 6th-8th</a:t>
            </a:r>
          </a:p>
          <a:p>
            <a:pPr marL="0" indent="0">
              <a:buNone/>
            </a:pPr>
            <a:r>
              <a:rPr lang="en-US" sz="1600" b="1" dirty="0"/>
              <a:t>League Updates:</a:t>
            </a:r>
          </a:p>
          <a:p>
            <a:pPr marL="0" indent="0">
              <a:buNone/>
            </a:pPr>
            <a:r>
              <a:rPr lang="en-US" sz="1600" dirty="0"/>
              <a:t>Games may be on other days other than Friday</a:t>
            </a:r>
          </a:p>
          <a:p>
            <a:pPr marL="0" indent="0">
              <a:buNone/>
            </a:pPr>
            <a:r>
              <a:rPr lang="en-US" sz="1600" dirty="0"/>
              <a:t>If you are in one of the larger divisions, and you are blowing teams out, you will be moved up for the playoffs. Do not be upset if you are moved up.</a:t>
            </a:r>
          </a:p>
          <a:p>
            <a:pPr marL="0" indent="0">
              <a:buNone/>
            </a:pPr>
            <a:r>
              <a:rPr lang="en-US" sz="1600" dirty="0"/>
              <a:t>If you have kids on your team that are playing down, they will not be allowed to play and will not receive a refund.</a:t>
            </a:r>
          </a:p>
          <a:p>
            <a:pPr marL="0" indent="0">
              <a:buNone/>
            </a:pPr>
            <a:r>
              <a:rPr lang="en-US" sz="1400" dirty="0"/>
              <a:t>New ring sponsorship available</a:t>
            </a:r>
          </a:p>
          <a:p>
            <a:pPr marL="0" indent="0">
              <a:buNone/>
            </a:pPr>
            <a:r>
              <a:rPr lang="en-US" sz="1400" dirty="0"/>
              <a:t>Sponsorships can now be submitted online www.fridaynightflagsponsors.com</a:t>
            </a:r>
          </a:p>
          <a:p>
            <a:pPr marL="0" indent="0">
              <a:buNone/>
            </a:pPr>
            <a:r>
              <a:rPr lang="en-US" sz="1400" dirty="0"/>
              <a:t>If you are a team sponsor, you can set up a booth at the field 1 time.</a:t>
            </a:r>
          </a:p>
          <a:p>
            <a:pPr marL="0" indent="0">
              <a:buNone/>
            </a:pPr>
            <a:r>
              <a:rPr lang="en-US" sz="1400" dirty="0"/>
              <a:t>In the no-run zone you must do a forward pass, but you can do laterals and pitches before the forward pass.</a:t>
            </a:r>
          </a:p>
          <a:p>
            <a:pPr marL="0" indent="0">
              <a:buNone/>
            </a:pPr>
            <a:endParaRPr lang="en-US" sz="1400"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211" y="488389"/>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768284"/>
            <a:ext cx="1854885" cy="6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8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685019" y="2011680"/>
            <a:ext cx="4605151" cy="4206240"/>
          </a:xfrm>
        </p:spPr>
        <p:txBody>
          <a:bodyPr>
            <a:normAutofit fontScale="92500" lnSpcReduction="20000"/>
          </a:bodyPr>
          <a:lstStyle/>
          <a:p>
            <a:pPr marL="0" indent="0">
              <a:buNone/>
            </a:pPr>
            <a:r>
              <a:rPr lang="en-US" dirty="0"/>
              <a:t>Team Sponsors</a:t>
            </a:r>
          </a:p>
          <a:p>
            <a:pPr marL="0" indent="0">
              <a:buNone/>
            </a:pPr>
            <a:endParaRPr lang="en-US" sz="1400" dirty="0"/>
          </a:p>
          <a:p>
            <a:r>
              <a:rPr lang="en-US" dirty="0"/>
              <a:t>$150 Team Sponsorship Required at time of Jersey pickup</a:t>
            </a:r>
          </a:p>
          <a:p>
            <a:pPr marL="0" indent="0">
              <a:buNone/>
            </a:pPr>
            <a:r>
              <a:rPr lang="en-US" sz="1800" dirty="0"/>
              <a:t>We will send coaches an email template to send to parents to ask for sponsorships.</a:t>
            </a:r>
          </a:p>
          <a:p>
            <a:pPr marL="0" indent="0">
              <a:buNone/>
            </a:pPr>
            <a:endParaRPr lang="en-US" dirty="0"/>
          </a:p>
          <a:p>
            <a:r>
              <a:rPr lang="en-US" sz="1800" dirty="0"/>
              <a:t>Sponsors get:</a:t>
            </a:r>
          </a:p>
          <a:p>
            <a:r>
              <a:rPr lang="en-US" sz="1800" dirty="0"/>
              <a:t>Logo on FNF Website for six months </a:t>
            </a:r>
          </a:p>
          <a:p>
            <a:r>
              <a:rPr lang="en-US" sz="1800" dirty="0"/>
              <a:t>Logo printed on banner that is displayed on the field </a:t>
            </a:r>
          </a:p>
          <a:p>
            <a:r>
              <a:rPr lang="en-US" sz="1800" dirty="0"/>
              <a:t>Ability to do booth or other promotion at field if interested (1 week)</a:t>
            </a:r>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14469"/>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762000"/>
            <a:ext cx="1854885" cy="636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4B08CC-88E3-05DA-12A7-7A24653EB557}"/>
              </a:ext>
            </a:extLst>
          </p:cNvPr>
          <p:cNvSpPr txBox="1"/>
          <p:nvPr/>
        </p:nvSpPr>
        <p:spPr>
          <a:xfrm>
            <a:off x="6248400" y="6025184"/>
            <a:ext cx="2209019" cy="369332"/>
          </a:xfrm>
          <a:prstGeom prst="rect">
            <a:avLst/>
          </a:prstGeom>
          <a:noFill/>
        </p:spPr>
        <p:txBody>
          <a:bodyPr wrap="square" rtlCol="0">
            <a:spAutoFit/>
          </a:bodyPr>
          <a:lstStyle/>
          <a:p>
            <a:r>
              <a:rPr lang="en-US" dirty="0"/>
              <a:t>E- sponsorship form</a:t>
            </a:r>
          </a:p>
        </p:txBody>
      </p:sp>
      <p:pic>
        <p:nvPicPr>
          <p:cNvPr id="8" name="Picture 7" descr="A qr code with a white background&#10;&#10;AI-generated content may be incorrect.">
            <a:extLst>
              <a:ext uri="{FF2B5EF4-FFF2-40B4-BE49-F238E27FC236}">
                <a16:creationId xmlns:a16="http://schemas.microsoft.com/office/drawing/2014/main" id="{818723D5-5660-D06E-9DA3-1E80A895E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0170" y="2189745"/>
            <a:ext cx="3612550" cy="3612550"/>
          </a:xfrm>
          <a:prstGeom prst="rect">
            <a:avLst/>
          </a:prstGeom>
        </p:spPr>
      </p:pic>
    </p:spTree>
    <p:extLst>
      <p:ext uri="{BB962C8B-B14F-4D97-AF65-F5344CB8AC3E}">
        <p14:creationId xmlns:p14="http://schemas.microsoft.com/office/powerpoint/2010/main" val="249921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669779" y="2243325"/>
            <a:ext cx="8183880" cy="4270248"/>
          </a:xfrm>
        </p:spPr>
        <p:txBody>
          <a:bodyPr>
            <a:normAutofit lnSpcReduction="10000"/>
          </a:bodyPr>
          <a:lstStyle/>
          <a:p>
            <a:pPr marL="0" indent="0">
              <a:buClr>
                <a:srgbClr val="FF0000"/>
              </a:buClr>
              <a:buNone/>
            </a:pPr>
            <a:r>
              <a:rPr lang="en-US" sz="2200" b="1" dirty="0"/>
              <a:t>Idaho Falls League Schedule</a:t>
            </a:r>
          </a:p>
          <a:p>
            <a:pPr>
              <a:buClr>
                <a:srgbClr val="FF0000"/>
              </a:buClr>
            </a:pPr>
            <a:endParaRPr lang="en-US" sz="2200" dirty="0"/>
          </a:p>
          <a:p>
            <a:pPr>
              <a:buClr>
                <a:srgbClr val="FF0000"/>
              </a:buClr>
            </a:pPr>
            <a:r>
              <a:rPr lang="en-US" sz="2200" dirty="0"/>
              <a:t>Game Nights</a:t>
            </a:r>
          </a:p>
          <a:p>
            <a:pPr lvl="1">
              <a:buClr>
                <a:srgbClr val="FF0000"/>
              </a:buClr>
            </a:pPr>
            <a:r>
              <a:rPr lang="en-US" sz="1800" dirty="0"/>
              <a:t>Week 1: August 29th</a:t>
            </a:r>
          </a:p>
          <a:p>
            <a:pPr lvl="1">
              <a:buClr>
                <a:srgbClr val="FF0000"/>
              </a:buClr>
            </a:pPr>
            <a:r>
              <a:rPr lang="en-US" sz="1800" dirty="0"/>
              <a:t>Week 2: September 5</a:t>
            </a:r>
            <a:r>
              <a:rPr lang="en-US" sz="1800" baseline="30000" dirty="0"/>
              <a:t>th</a:t>
            </a:r>
            <a:r>
              <a:rPr lang="en-US" sz="1800" dirty="0"/>
              <a:t> </a:t>
            </a:r>
          </a:p>
          <a:p>
            <a:pPr lvl="1">
              <a:buClr>
                <a:srgbClr val="FF0000"/>
              </a:buClr>
            </a:pPr>
            <a:r>
              <a:rPr lang="en-US" sz="1800" dirty="0"/>
              <a:t>Week 3: September 12</a:t>
            </a:r>
            <a:r>
              <a:rPr lang="en-US" sz="1800" baseline="30000" dirty="0"/>
              <a:t>th</a:t>
            </a:r>
            <a:r>
              <a:rPr lang="en-US" sz="1800" dirty="0"/>
              <a:t> (Picture Day!)</a:t>
            </a:r>
          </a:p>
          <a:p>
            <a:pPr lvl="1">
              <a:buClr>
                <a:srgbClr val="FF0000"/>
              </a:buClr>
            </a:pPr>
            <a:r>
              <a:rPr lang="en-US" sz="1800" dirty="0"/>
              <a:t>Week 4: September 19th</a:t>
            </a:r>
          </a:p>
          <a:p>
            <a:pPr lvl="1">
              <a:buClr>
                <a:srgbClr val="FF0000"/>
              </a:buClr>
            </a:pPr>
            <a:r>
              <a:rPr lang="en-US" sz="1800" dirty="0"/>
              <a:t>Week 5: September 26th</a:t>
            </a:r>
          </a:p>
          <a:p>
            <a:pPr lvl="1">
              <a:buClr>
                <a:srgbClr val="FF0000"/>
              </a:buClr>
            </a:pPr>
            <a:r>
              <a:rPr lang="en-US" sz="1800" dirty="0"/>
              <a:t>Week 6: October 3rd(PLAYOFFS)</a:t>
            </a:r>
          </a:p>
          <a:p>
            <a:pPr lvl="1">
              <a:buClr>
                <a:srgbClr val="FF0000"/>
              </a:buClr>
            </a:pPr>
            <a:r>
              <a:rPr lang="en-US" sz="1800" dirty="0"/>
              <a:t>Week 7: October 10th(CHAMPIONSHIPS)</a:t>
            </a:r>
          </a:p>
          <a:p>
            <a:pPr marL="347472" lvl="1" indent="0">
              <a:buClr>
                <a:srgbClr val="FF0000"/>
              </a:buClr>
              <a:buNone/>
            </a:pPr>
            <a:endParaRPr lang="en-US" sz="1800" dirty="0"/>
          </a:p>
          <a:p>
            <a:pPr>
              <a:buClr>
                <a:srgbClr val="FF0000"/>
              </a:buClr>
            </a:pPr>
            <a:r>
              <a:rPr lang="en-US" sz="2200" dirty="0"/>
              <a:t>Game Times: 5:00, 6:00, 7:00, 8:00</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669" y="488389"/>
            <a:ext cx="1490475" cy="1304547"/>
          </a:xfrm>
          <a:prstGeom prst="rect">
            <a:avLst/>
          </a:prstGeom>
        </p:spPr>
      </p:pic>
      <p:pic>
        <p:nvPicPr>
          <p:cNvPr id="5122" name="Picture 2" descr="logo">
            <a:extLst>
              <a:ext uri="{FF2B5EF4-FFF2-40B4-BE49-F238E27FC236}">
                <a16:creationId xmlns:a16="http://schemas.microsoft.com/office/drawing/2014/main" id="{2E529199-350C-4A7F-A2F3-76F4183AB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609600"/>
            <a:ext cx="1837689" cy="630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Jersey Pickup: </a:t>
            </a:r>
          </a:p>
          <a:p>
            <a:pPr marL="0" indent="0">
              <a:buNone/>
            </a:pPr>
            <a:r>
              <a:rPr lang="en-US" b="1" dirty="0"/>
              <a:t>Wednesday, Aug 13</a:t>
            </a:r>
            <a:r>
              <a:rPr lang="en-US" b="1" baseline="30000" dirty="0"/>
              <a:t>th</a:t>
            </a:r>
            <a:r>
              <a:rPr lang="en-US" b="1" dirty="0"/>
              <a:t> 5:00pm-7:00pm </a:t>
            </a:r>
          </a:p>
          <a:p>
            <a:pPr marL="0" indent="0">
              <a:buNone/>
            </a:pPr>
            <a:r>
              <a:rPr lang="en-US" dirty="0"/>
              <a:t>Dicks Sporting Goods</a:t>
            </a:r>
          </a:p>
          <a:p>
            <a:pPr marL="0" indent="0">
              <a:buNone/>
            </a:pPr>
            <a:r>
              <a:rPr lang="en-US" dirty="0"/>
              <a:t>Idaho Falls, ID </a:t>
            </a:r>
          </a:p>
          <a:p>
            <a:pPr marL="0" indent="0">
              <a:buNone/>
            </a:pPr>
            <a:r>
              <a:rPr lang="en-US" b="1" dirty="0"/>
              <a:t>TEAM Sponsorship Required at time of pick up $150</a:t>
            </a:r>
          </a:p>
          <a:p>
            <a:pPr marL="0" indent="0">
              <a:buNone/>
            </a:pPr>
            <a:r>
              <a:rPr lang="en-US" b="1" dirty="0"/>
              <a:t>Link to sponsorship form: </a:t>
            </a:r>
          </a:p>
          <a:p>
            <a:pPr marL="0" indent="0">
              <a:buNone/>
            </a:pPr>
            <a:r>
              <a:rPr lang="en-US" b="1" dirty="0">
                <a:hlinkClick r:id="rId3"/>
              </a:rPr>
              <a:t>Sponsorship Form</a:t>
            </a:r>
            <a:endParaRPr lang="en-US" b="1" dirty="0"/>
          </a:p>
          <a:p>
            <a:pPr marL="0" indent="0" algn="ctr">
              <a:buNone/>
            </a:pPr>
            <a:endParaRPr lang="en-US" b="1" dirty="0"/>
          </a:p>
          <a:p>
            <a:pPr marL="0" indent="0">
              <a:buNone/>
            </a:pPr>
            <a:r>
              <a:rPr lang="en-US" b="1" dirty="0"/>
              <a:t>Sponsors get- </a:t>
            </a:r>
          </a:p>
          <a:p>
            <a:pPr>
              <a:buClr>
                <a:srgbClr val="FF0000"/>
              </a:buClr>
              <a:buFont typeface="Arial" panose="020B0604020202020204" pitchFamily="34" charset="0"/>
              <a:buChar char="•"/>
            </a:pPr>
            <a:r>
              <a:rPr lang="en-US" b="1" dirty="0"/>
              <a:t>Logo on FNF Website for six months </a:t>
            </a:r>
          </a:p>
          <a:p>
            <a:pPr>
              <a:buClr>
                <a:srgbClr val="FF0000"/>
              </a:buClr>
              <a:buFont typeface="Arial" panose="020B0604020202020204" pitchFamily="34" charset="0"/>
              <a:buChar char="•"/>
            </a:pPr>
            <a:r>
              <a:rPr lang="en-US" b="1" dirty="0"/>
              <a:t>Logo printed on banner that is displayed on the field </a:t>
            </a:r>
          </a:p>
          <a:p>
            <a:pPr>
              <a:buClr>
                <a:srgbClr val="FF0000"/>
              </a:buClr>
              <a:buFont typeface="Arial" panose="020B0604020202020204" pitchFamily="34" charset="0"/>
              <a:buChar char="•"/>
            </a:pPr>
            <a:r>
              <a:rPr lang="en-US" b="1" dirty="0"/>
              <a:t>Ability to do booth or other promotion at field (1 time)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04366"/>
            <a:ext cx="1490475" cy="1304547"/>
          </a:xfrm>
          <a:prstGeom prst="rect">
            <a:avLst/>
          </a:prstGeom>
        </p:spPr>
      </p:pic>
      <p:pic>
        <p:nvPicPr>
          <p:cNvPr id="14338" name="Picture 2" descr="logo">
            <a:extLst>
              <a:ext uri="{FF2B5EF4-FFF2-40B4-BE49-F238E27FC236}">
                <a16:creationId xmlns:a16="http://schemas.microsoft.com/office/drawing/2014/main" id="{2F64B506-2A5F-42B1-AECC-78B2816F23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781939"/>
            <a:ext cx="1600200" cy="54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4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 </a:t>
            </a:r>
          </a:p>
        </p:txBody>
      </p:sp>
      <p:sp>
        <p:nvSpPr>
          <p:cNvPr id="3" name="Content Placeholder 2"/>
          <p:cNvSpPr>
            <a:spLocks noGrp="1"/>
          </p:cNvSpPr>
          <p:nvPr>
            <p:ph idx="1"/>
          </p:nvPr>
        </p:nvSpPr>
        <p:spPr>
          <a:xfrm>
            <a:off x="228600" y="2011680"/>
            <a:ext cx="8653275" cy="4206240"/>
          </a:xfrm>
        </p:spPr>
        <p:txBody>
          <a:bodyPr>
            <a:normAutofit/>
          </a:bodyPr>
          <a:lstStyle/>
          <a:p>
            <a:pPr marL="0" indent="0">
              <a:buNone/>
            </a:pPr>
            <a:r>
              <a:rPr lang="en-US" b="1" dirty="0"/>
              <a:t>Referees – We are looking for Older high school and Adult referees </a:t>
            </a:r>
          </a:p>
          <a:p>
            <a:pPr marL="0" indent="0">
              <a:buNone/>
            </a:pPr>
            <a:r>
              <a:rPr lang="en-US" sz="1800" b="1" dirty="0"/>
              <a:t>Contact</a:t>
            </a:r>
          </a:p>
          <a:p>
            <a:pPr marL="0" indent="0">
              <a:buNone/>
            </a:pPr>
            <a:r>
              <a:rPr lang="en-US" sz="1800" b="1" dirty="0"/>
              <a:t>Please contact me or Morgan with any refereeing issues so we can correct them.</a:t>
            </a:r>
          </a:p>
          <a:p>
            <a:r>
              <a:rPr lang="en-US" sz="1800" b="1" dirty="0"/>
              <a:t>Please remember most of these referees are young kids who need to be treated with respect from coaches and fans.  If you do not show them respect you will receive a warning. </a:t>
            </a:r>
          </a:p>
          <a:p>
            <a:pPr marL="0" indent="0">
              <a:buNone/>
            </a:pPr>
            <a:endParaRPr lang="en-US" sz="1800" dirty="0"/>
          </a:p>
          <a:p>
            <a:r>
              <a:rPr lang="en-US" sz="1800" dirty="0"/>
              <a:t>One referee will have the  rulebook downloaded to his/her phone. You can call a time out, challenge the call (if they have mistaken a rule) and if you are right, you will keep timeout. This will not work with judgement calls.</a:t>
            </a:r>
          </a:p>
          <a:p>
            <a:pPr marL="0" indent="0">
              <a:buNone/>
            </a:pPr>
            <a:endParaRPr lang="en-US" sz="1400" dirty="0"/>
          </a:p>
          <a:p>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86282"/>
            <a:ext cx="1490475" cy="1304547"/>
          </a:xfrm>
          <a:prstGeom prst="rect">
            <a:avLst/>
          </a:prstGeom>
        </p:spPr>
      </p:pic>
      <p:pic>
        <p:nvPicPr>
          <p:cNvPr id="13314" name="Picture 2" descr="logo">
            <a:extLst>
              <a:ext uri="{FF2B5EF4-FFF2-40B4-BE49-F238E27FC236}">
                <a16:creationId xmlns:a16="http://schemas.microsoft.com/office/drawing/2014/main" id="{9CFC0BD0-F23A-40BD-A784-88AE08ABD2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618744"/>
            <a:ext cx="1905000" cy="65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0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502920" y="1792934"/>
            <a:ext cx="7498080" cy="3666033"/>
          </a:xfrm>
        </p:spPr>
        <p:txBody>
          <a:bodyPr>
            <a:noAutofit/>
          </a:bodyPr>
          <a:lstStyle/>
          <a:p>
            <a:pPr>
              <a:buClr>
                <a:srgbClr val="FF0000"/>
              </a:buClr>
              <a:buNone/>
            </a:pPr>
            <a:r>
              <a:rPr lang="en-US" sz="2200" b="1" dirty="0"/>
              <a:t>Code of Conduct</a:t>
            </a:r>
          </a:p>
          <a:p>
            <a:pPr>
              <a:buClr>
                <a:srgbClr val="FF0000"/>
              </a:buClr>
            </a:pPr>
            <a:r>
              <a:rPr lang="en-US" sz="1400" dirty="0"/>
              <a:t>Review and practice the Friday Night Flag Rules. </a:t>
            </a:r>
          </a:p>
          <a:p>
            <a:pPr>
              <a:buClr>
                <a:srgbClr val="FF0000"/>
              </a:buClr>
            </a:pPr>
            <a:r>
              <a:rPr lang="en-US" sz="1400" dirty="0"/>
              <a:t>Organize practices that are fun and challenging.</a:t>
            </a:r>
          </a:p>
          <a:p>
            <a:pPr>
              <a:buClr>
                <a:srgbClr val="FF0000"/>
              </a:buClr>
            </a:pPr>
            <a:r>
              <a:rPr lang="en-US" sz="1400" dirty="0"/>
              <a:t>Place the well being of players ahead of desire to win. </a:t>
            </a:r>
          </a:p>
          <a:p>
            <a:pPr>
              <a:buClr>
                <a:srgbClr val="FF0000"/>
              </a:buClr>
            </a:pPr>
            <a:r>
              <a:rPr lang="en-US" sz="1400" dirty="0"/>
              <a:t>Treat each player as an individual; emotional / physical development may be different for each child.</a:t>
            </a:r>
          </a:p>
          <a:p>
            <a:pPr>
              <a:buClr>
                <a:srgbClr val="FF0000"/>
              </a:buClr>
            </a:pPr>
            <a:r>
              <a:rPr lang="en-US" sz="1400" dirty="0"/>
              <a:t>Lead by example, demonstrate fair play and sportsmanship.</a:t>
            </a:r>
          </a:p>
          <a:p>
            <a:pPr>
              <a:buClr>
                <a:srgbClr val="FF0000"/>
              </a:buClr>
            </a:pPr>
            <a:r>
              <a:rPr lang="en-US" sz="1400" b="1" dirty="0"/>
              <a:t>Do not harass referees or other team members</a:t>
            </a:r>
            <a:r>
              <a:rPr lang="en-US" sz="1400" dirty="0"/>
              <a:t>.</a:t>
            </a:r>
          </a:p>
          <a:p>
            <a:pPr>
              <a:buClr>
                <a:srgbClr val="FF0000"/>
              </a:buClr>
            </a:pPr>
            <a:r>
              <a:rPr lang="en-US" sz="1400" b="1" dirty="0"/>
              <a:t>Provide each child with equal play time during practice and games</a:t>
            </a:r>
            <a:r>
              <a:rPr lang="en-US" sz="1400" dirty="0"/>
              <a:t>.</a:t>
            </a:r>
          </a:p>
          <a:p>
            <a:pPr>
              <a:buClr>
                <a:srgbClr val="FF0000"/>
              </a:buClr>
            </a:pPr>
            <a:r>
              <a:rPr lang="en-US" sz="1400" b="1" dirty="0"/>
              <a:t>Refrain from cussing, yelling or using negative language at practice and games.</a:t>
            </a:r>
          </a:p>
          <a:p>
            <a:pPr>
              <a:buClr>
                <a:srgbClr val="FF0000"/>
              </a:buClr>
            </a:pPr>
            <a:r>
              <a:rPr lang="en-US" sz="1400" dirty="0"/>
              <a:t>Provide a safe playing situation for players free of drugs and alcohol. </a:t>
            </a:r>
          </a:p>
          <a:p>
            <a:pPr>
              <a:buClr>
                <a:srgbClr val="FF0000"/>
              </a:buClr>
            </a:pPr>
            <a:r>
              <a:rPr lang="en-US" sz="1400" dirty="0"/>
              <a:t>Make sure all players are picked up after practice and games.</a:t>
            </a:r>
          </a:p>
          <a:p>
            <a:pPr>
              <a:buClr>
                <a:srgbClr val="FF0000"/>
              </a:buClr>
            </a:pPr>
            <a:r>
              <a:rPr lang="en-US" sz="1400" dirty="0"/>
              <a:t>You are a youth sports coach, </a:t>
            </a:r>
            <a:r>
              <a:rPr lang="en-US" sz="1400" u="sng" dirty="0"/>
              <a:t>this game is for the children</a:t>
            </a:r>
            <a:r>
              <a:rPr lang="en-US" sz="1400" dirty="0"/>
              <a:t>, not adults. </a:t>
            </a:r>
          </a:p>
          <a:p>
            <a:pPr>
              <a:buClr>
                <a:srgbClr val="FF0000"/>
              </a:buClr>
            </a:pPr>
            <a:r>
              <a:rPr lang="en-US" sz="1400" b="1" dirty="0"/>
              <a:t>Encourage parents to read and obey the code of conduct</a:t>
            </a:r>
            <a:r>
              <a:rPr lang="en-US" sz="16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787" y="386282"/>
            <a:ext cx="1490475" cy="1304547"/>
          </a:xfrm>
          <a:prstGeom prst="rect">
            <a:avLst/>
          </a:prstGeom>
        </p:spPr>
      </p:pic>
      <p:pic>
        <p:nvPicPr>
          <p:cNvPr id="12290" name="Picture 2" descr="logo">
            <a:extLst>
              <a:ext uri="{FF2B5EF4-FFF2-40B4-BE49-F238E27FC236}">
                <a16:creationId xmlns:a16="http://schemas.microsoft.com/office/drawing/2014/main" id="{94789585-2632-495B-8628-8B1F121D43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582165"/>
            <a:ext cx="1969733"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4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 </a:t>
            </a:r>
          </a:p>
        </p:txBody>
      </p:sp>
      <p:sp>
        <p:nvSpPr>
          <p:cNvPr id="3" name="Content Placeholder 2"/>
          <p:cNvSpPr>
            <a:spLocks noGrp="1"/>
          </p:cNvSpPr>
          <p:nvPr>
            <p:ph idx="1"/>
          </p:nvPr>
        </p:nvSpPr>
        <p:spPr>
          <a:xfrm>
            <a:off x="685019" y="2011680"/>
            <a:ext cx="7772400" cy="4693920"/>
          </a:xfrm>
        </p:spPr>
        <p:txBody>
          <a:bodyPr>
            <a:normAutofit lnSpcReduction="10000"/>
          </a:bodyPr>
          <a:lstStyle/>
          <a:p>
            <a:pPr marL="0" indent="0">
              <a:buNone/>
            </a:pPr>
            <a:r>
              <a:rPr lang="en-US" dirty="0"/>
              <a:t>Coaching Code of Conduct</a:t>
            </a:r>
          </a:p>
          <a:p>
            <a:pPr>
              <a:buClr>
                <a:srgbClr val="FF0000"/>
              </a:buClr>
              <a:buFont typeface="Arial" panose="020B0604020202020204" pitchFamily="34" charset="0"/>
              <a:buChar char="•"/>
            </a:pPr>
            <a:r>
              <a:rPr lang="en-US" sz="1600" dirty="0"/>
              <a:t>Love that people want to win and love that it is a big deal but we have to make sure we don’t take it too far.</a:t>
            </a:r>
          </a:p>
          <a:p>
            <a:pPr>
              <a:buClr>
                <a:srgbClr val="FF0000"/>
              </a:buClr>
              <a:buFont typeface="Arial" panose="020B0604020202020204" pitchFamily="34" charset="0"/>
              <a:buChar char="•"/>
            </a:pPr>
            <a:r>
              <a:rPr lang="en-US" sz="1200" dirty="0"/>
              <a:t>Every year we lose referees because coaches and parents yell at them</a:t>
            </a:r>
          </a:p>
          <a:p>
            <a:pPr>
              <a:buClr>
                <a:srgbClr val="FF0000"/>
              </a:buClr>
              <a:buFont typeface="Arial" panose="020B0604020202020204" pitchFamily="34" charset="0"/>
              <a:buChar char="•"/>
            </a:pPr>
            <a:r>
              <a:rPr lang="en-US" sz="1200" dirty="0"/>
              <a:t>Creates a cycle where we have less experienced referees who are more prone to getting yelled at</a:t>
            </a:r>
          </a:p>
          <a:p>
            <a:pPr>
              <a:buClr>
                <a:srgbClr val="FF0000"/>
              </a:buClr>
              <a:buFont typeface="Arial" panose="020B0604020202020204" pitchFamily="34" charset="0"/>
              <a:buChar char="•"/>
            </a:pPr>
            <a:r>
              <a:rPr lang="en-US" sz="1200" dirty="0"/>
              <a:t>Our referees better paid and trained then any other flag football league but we need to retain them!</a:t>
            </a:r>
          </a:p>
          <a:p>
            <a:pPr>
              <a:buClr>
                <a:srgbClr val="FF0000"/>
              </a:buClr>
              <a:buFont typeface="Arial" panose="020B0604020202020204" pitchFamily="34" charset="0"/>
              <a:buChar char="•"/>
            </a:pPr>
            <a:r>
              <a:rPr lang="en-US" sz="1200" dirty="0"/>
              <a:t>Having a conversation with a referee different then berating referee (only Head Coach should be talking to referee. If head coach is gone then one assistant can talk to referee).</a:t>
            </a:r>
          </a:p>
          <a:p>
            <a:pPr>
              <a:buClr>
                <a:srgbClr val="FF0000"/>
              </a:buClr>
              <a:buFont typeface="Arial" panose="020B0604020202020204" pitchFamily="34" charset="0"/>
              <a:buChar char="•"/>
            </a:pPr>
            <a:r>
              <a:rPr lang="en-US" sz="1200" dirty="0"/>
              <a:t>If having problems have a parent get Reese to watch game</a:t>
            </a:r>
          </a:p>
          <a:p>
            <a:pPr>
              <a:buClr>
                <a:srgbClr val="FF0000"/>
              </a:buClr>
              <a:buFont typeface="Arial" panose="020B0604020202020204" pitchFamily="34" charset="0"/>
              <a:buChar char="•"/>
            </a:pPr>
            <a:endParaRPr lang="en-US" sz="1200" dirty="0"/>
          </a:p>
          <a:p>
            <a:pPr>
              <a:buClr>
                <a:srgbClr val="FF0000"/>
              </a:buClr>
              <a:buFont typeface="Arial" panose="020B0604020202020204" pitchFamily="34" charset="0"/>
              <a:buChar char="•"/>
            </a:pPr>
            <a:r>
              <a:rPr lang="en-US" sz="1800" b="1" dirty="0"/>
              <a:t>NEW PROCESS to ensure we are following code of conduct</a:t>
            </a:r>
          </a:p>
          <a:p>
            <a:pPr>
              <a:buClr>
                <a:srgbClr val="FF0000"/>
              </a:buClr>
              <a:buFont typeface="Arial" panose="020B0604020202020204" pitchFamily="34" charset="0"/>
              <a:buChar char="•"/>
            </a:pPr>
            <a:r>
              <a:rPr lang="en-US" sz="1200" b="1" dirty="0"/>
              <a:t>1st instance- Email warning or on-field warning from Reese</a:t>
            </a:r>
          </a:p>
          <a:p>
            <a:pPr>
              <a:buClr>
                <a:srgbClr val="FF0000"/>
              </a:buClr>
              <a:buFont typeface="Arial" panose="020B0604020202020204" pitchFamily="34" charset="0"/>
              <a:buChar char="•"/>
            </a:pPr>
            <a:r>
              <a:rPr lang="en-US" sz="1200" b="1" dirty="0"/>
              <a:t>2</a:t>
            </a:r>
            <a:r>
              <a:rPr lang="en-US" sz="1200" b="1" baseline="30000" dirty="0"/>
              <a:t>nd</a:t>
            </a:r>
            <a:r>
              <a:rPr lang="en-US" sz="1200" b="1" dirty="0"/>
              <a:t> instance- 1 game suspension</a:t>
            </a:r>
          </a:p>
          <a:p>
            <a:pPr>
              <a:buClr>
                <a:srgbClr val="FF0000"/>
              </a:buClr>
              <a:buFont typeface="Arial" panose="020B0604020202020204" pitchFamily="34" charset="0"/>
              <a:buChar char="•"/>
            </a:pPr>
            <a:r>
              <a:rPr lang="en-US" sz="1200" b="1" dirty="0"/>
              <a:t>3</a:t>
            </a:r>
            <a:r>
              <a:rPr lang="en-US" sz="1200" b="1" baseline="30000" dirty="0"/>
              <a:t>rd</a:t>
            </a:r>
            <a:r>
              <a:rPr lang="en-US" sz="1200" b="1" dirty="0"/>
              <a:t> instance- Suspended for rest of season</a:t>
            </a:r>
          </a:p>
          <a:p>
            <a:pPr>
              <a:buClr>
                <a:srgbClr val="FF0000"/>
              </a:buClr>
              <a:buFont typeface="Arial" panose="020B0604020202020204" pitchFamily="34" charset="0"/>
              <a:buChar char="•"/>
            </a:pPr>
            <a:endParaRPr lang="en-US" sz="1200" dirty="0"/>
          </a:p>
          <a:p>
            <a:pPr>
              <a:buClr>
                <a:srgbClr val="FF0000"/>
              </a:buClr>
              <a:buFont typeface="Arial" panose="020B0604020202020204" pitchFamily="34" charset="0"/>
              <a:buChar char="•"/>
            </a:pPr>
            <a:endParaRPr lang="en-US" sz="1200" dirty="0"/>
          </a:p>
          <a:p>
            <a:pPr>
              <a:buClr>
                <a:srgbClr val="FF0000"/>
              </a:buClr>
              <a:buFont typeface="Arial" panose="020B0604020202020204" pitchFamily="34" charset="0"/>
              <a:buChar char="•"/>
            </a:pPr>
            <a:endParaRPr lang="en-US" sz="1200" dirty="0"/>
          </a:p>
          <a:p>
            <a:pPr marL="0" indent="0">
              <a:buClr>
                <a:srgbClr val="FF0000"/>
              </a:buClr>
              <a:buNone/>
            </a:pPr>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86282"/>
            <a:ext cx="1490475" cy="1304547"/>
          </a:xfrm>
          <a:prstGeom prst="rect">
            <a:avLst/>
          </a:prstGeom>
        </p:spPr>
      </p:pic>
      <p:pic>
        <p:nvPicPr>
          <p:cNvPr id="11266" name="Picture 2" descr="logo">
            <a:extLst>
              <a:ext uri="{FF2B5EF4-FFF2-40B4-BE49-F238E27FC236}">
                <a16:creationId xmlns:a16="http://schemas.microsoft.com/office/drawing/2014/main" id="{0C8B58AD-06FB-40C7-B5B1-E7C69DF869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676656"/>
            <a:ext cx="1828799" cy="62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3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2025 Changes to Rulebook</a:t>
            </a:r>
          </a:p>
          <a:p>
            <a:pPr>
              <a:buFont typeface="Arial" panose="020B0604020202020204" pitchFamily="34" charset="0"/>
              <a:buChar char="•"/>
            </a:pPr>
            <a:r>
              <a:rPr lang="en-US" sz="2400" dirty="0"/>
              <a:t>No rushing /blitzing in Kinder</a:t>
            </a:r>
          </a:p>
          <a:p>
            <a:pPr>
              <a:buFont typeface="Arial" panose="020B0604020202020204" pitchFamily="34" charset="0"/>
              <a:buChar char="•"/>
            </a:pPr>
            <a:r>
              <a:rPr lang="en-US" sz="2400" dirty="0"/>
              <a:t>Interceptions on PAT are returnable for 2 points</a:t>
            </a:r>
          </a:p>
          <a:p>
            <a:pPr>
              <a:buFont typeface="Arial" panose="020B0604020202020204" pitchFamily="34" charset="0"/>
              <a:buChar char="•"/>
            </a:pPr>
            <a:r>
              <a:rPr lang="en-US" sz="2400" dirty="0"/>
              <a:t>No rushing/blitzing when team is up 30 points or more</a:t>
            </a:r>
          </a:p>
          <a:p>
            <a:pPr>
              <a:buFont typeface="Arial" panose="020B0604020202020204" pitchFamily="34" charset="0"/>
              <a:buChar char="•"/>
            </a:pPr>
            <a:r>
              <a:rPr lang="en-US" sz="2400" dirty="0"/>
              <a:t>Only one point conversions allowed when up by 30 points</a:t>
            </a:r>
          </a:p>
          <a:p>
            <a:pPr>
              <a:buFont typeface="Arial" panose="020B0604020202020204" pitchFamily="34" charset="0"/>
              <a:buChar char="•"/>
            </a:pPr>
            <a:r>
              <a:rPr lang="en-US" sz="2400" dirty="0"/>
              <a:t>Only Friday Night Flag Jerseys and shorts are allowed.</a:t>
            </a:r>
          </a:p>
          <a:p>
            <a:pPr>
              <a:buFont typeface="Arial" panose="020B0604020202020204" pitchFamily="34" charset="0"/>
              <a:buChar char="•"/>
            </a:pPr>
            <a:r>
              <a:rPr lang="en-US" sz="2400" dirty="0"/>
              <a:t>Jerseys need to be tucked into the shorts</a:t>
            </a:r>
          </a:p>
          <a:p>
            <a:pPr>
              <a:buFont typeface="Arial" panose="020B0604020202020204" pitchFamily="34" charset="0"/>
              <a:buChar char="•"/>
            </a:pPr>
            <a:r>
              <a:rPr lang="en-US" sz="2400" dirty="0"/>
              <a:t>¾ coaches are not allowed on the field (during the play anymore)</a:t>
            </a:r>
          </a:p>
          <a:p>
            <a:pPr>
              <a:buFont typeface="Arial" panose="020B0604020202020204" pitchFamily="34" charset="0"/>
              <a:buChar char="•"/>
            </a:pPr>
            <a:r>
              <a:rPr lang="en-US" sz="2400" dirty="0"/>
              <a:t> 4</a:t>
            </a:r>
            <a:r>
              <a:rPr lang="en-US" sz="2400" baseline="30000" dirty="0"/>
              <a:t>th</a:t>
            </a:r>
            <a:r>
              <a:rPr lang="en-US" sz="2400" dirty="0"/>
              <a:t> downs</a:t>
            </a:r>
          </a:p>
          <a:p>
            <a:pPr>
              <a:buFont typeface="Arial" panose="020B0604020202020204" pitchFamily="34" charset="0"/>
              <a:buChar char="•"/>
            </a:pPr>
            <a:r>
              <a:rPr lang="en-US" sz="2400" dirty="0"/>
              <a:t>Offensive Jumping is allowed unless the player is diving or jumping into another player</a:t>
            </a:r>
          </a:p>
          <a:p>
            <a:pPr>
              <a:buFont typeface="Arial" panose="020B0604020202020204" pitchFamily="34" charset="0"/>
              <a:buChar char="•"/>
            </a:pPr>
            <a:r>
              <a:rPr lang="en-US" sz="2400" dirty="0"/>
              <a:t>Fumbles – if a snap hits ground, can play it. (some exceptions)</a:t>
            </a:r>
          </a:p>
          <a:p>
            <a:pPr>
              <a:buFont typeface="Arial" panose="020B0604020202020204" pitchFamily="34" charset="0"/>
              <a:buChar char="•"/>
            </a:pPr>
            <a:endParaRPr lang="en-US" sz="2400" dirty="0"/>
          </a:p>
          <a:p>
            <a:pPr marL="0" indent="0">
              <a:buNone/>
            </a:pPr>
            <a:endParaRPr lang="en-US" sz="1400" dirty="0"/>
          </a:p>
          <a:p>
            <a:pPr marL="0" indent="0">
              <a:buNone/>
            </a:pPr>
            <a:endParaRPr lang="en-US" sz="1400" dirty="0"/>
          </a:p>
          <a:p>
            <a:pPr marL="0" indent="0">
              <a:buNone/>
            </a:pPr>
            <a:endParaRPr lang="en-US" sz="1400"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86282"/>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720134"/>
            <a:ext cx="1854885" cy="6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4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marL="0" indent="0">
              <a:buNone/>
            </a:pPr>
            <a:r>
              <a:rPr lang="en-US" dirty="0"/>
              <a:t>Coaching Tools – Coaches’ Corner on Website</a:t>
            </a:r>
          </a:p>
          <a:p>
            <a:pPr>
              <a:buFont typeface="Arial" panose="020B0604020202020204" pitchFamily="34" charset="0"/>
              <a:buChar char="•"/>
            </a:pPr>
            <a:r>
              <a:rPr lang="en-US" sz="2400" dirty="0"/>
              <a:t>Play books and rulebook on FNF website “Coaches’ Corner”</a:t>
            </a:r>
          </a:p>
          <a:p>
            <a:pPr>
              <a:buFont typeface="Arial" panose="020B0604020202020204" pitchFamily="34" charset="0"/>
              <a:buChar char="•"/>
            </a:pPr>
            <a:r>
              <a:rPr lang="en-US" sz="2400" dirty="0"/>
              <a:t>Tips and Drills on Website</a:t>
            </a:r>
          </a:p>
          <a:p>
            <a:pPr lvl="1">
              <a:buFont typeface="Arial" panose="020B0604020202020204" pitchFamily="34" charset="0"/>
              <a:buChar char="•"/>
            </a:pPr>
            <a:r>
              <a:rPr lang="en-US" sz="2000" dirty="0"/>
              <a:t>Coaches Corner</a:t>
            </a:r>
          </a:p>
          <a:p>
            <a:pPr lvl="1">
              <a:buFont typeface="Arial" panose="020B0604020202020204" pitchFamily="34" charset="0"/>
              <a:buChar char="•"/>
            </a:pPr>
            <a:r>
              <a:rPr lang="en-US" sz="2000" dirty="0"/>
              <a:t>NFL Flag Playbook</a:t>
            </a:r>
          </a:p>
          <a:p>
            <a:pPr>
              <a:buFont typeface="Arial" panose="020B0604020202020204" pitchFamily="34" charset="0"/>
              <a:buChar char="•"/>
            </a:pPr>
            <a:r>
              <a:rPr lang="en-US" sz="2400" dirty="0"/>
              <a:t>Mojo coaching partnered with NFL Flag</a:t>
            </a:r>
          </a:p>
          <a:p>
            <a:pPr lvl="1">
              <a:buFont typeface="Arial" panose="020B0604020202020204" pitchFamily="34" charset="0"/>
              <a:buChar char="•"/>
            </a:pPr>
            <a:r>
              <a:rPr lang="en-US" sz="2000" dirty="0"/>
              <a:t>Videos of all the NFL flag plays</a:t>
            </a:r>
          </a:p>
          <a:p>
            <a:pPr lvl="1">
              <a:buFont typeface="Arial" panose="020B0604020202020204" pitchFamily="34" charset="0"/>
              <a:buChar char="•"/>
            </a:pPr>
            <a:r>
              <a:rPr lang="en-US" sz="2000" dirty="0"/>
              <a:t>Tailors your team age and skill level to help you </a:t>
            </a:r>
            <a:r>
              <a:rPr lang="en-US" sz="2000"/>
              <a:t>make practice.</a:t>
            </a:r>
            <a:endParaRPr lang="en-US" sz="2000" dirty="0"/>
          </a:p>
          <a:p>
            <a:pPr marL="0" indent="0">
              <a:buNone/>
            </a:pPr>
            <a:endParaRPr lang="en-US" sz="1400" dirty="0"/>
          </a:p>
          <a:p>
            <a:pPr marL="0" indent="0">
              <a:buNone/>
            </a:pPr>
            <a:endParaRPr lang="en-US" sz="1400" dirty="0"/>
          </a:p>
          <a:p>
            <a:pPr marL="0" indent="0">
              <a:buNone/>
            </a:pPr>
            <a:endParaRPr lang="en-US" sz="1400"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148" y="317393"/>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720134"/>
            <a:ext cx="1453590" cy="49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4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marL="0" indent="0">
              <a:buNone/>
            </a:pPr>
            <a:r>
              <a:rPr lang="en-US" dirty="0"/>
              <a:t>Website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28148"/>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762000"/>
            <a:ext cx="1854885" cy="636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7CFBB0-C0CA-AA44-7772-1B2269150251}"/>
              </a:ext>
            </a:extLst>
          </p:cNvPr>
          <p:cNvPicPr>
            <a:picLocks noChangeAspect="1"/>
          </p:cNvPicPr>
          <p:nvPr/>
        </p:nvPicPr>
        <p:blipFill>
          <a:blip r:embed="rId5"/>
          <a:stretch>
            <a:fillRect/>
          </a:stretch>
        </p:blipFill>
        <p:spPr>
          <a:xfrm>
            <a:off x="2037420" y="2270760"/>
            <a:ext cx="5067598" cy="4267013"/>
          </a:xfrm>
          <a:prstGeom prst="rect">
            <a:avLst/>
          </a:prstGeom>
        </p:spPr>
      </p:pic>
    </p:spTree>
    <p:extLst>
      <p:ext uri="{BB962C8B-B14F-4D97-AF65-F5344CB8AC3E}">
        <p14:creationId xmlns:p14="http://schemas.microsoft.com/office/powerpoint/2010/main" val="245940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4C115-DE89-BF7B-4CA8-896FB1D9821D}"/>
              </a:ext>
            </a:extLst>
          </p:cNvPr>
          <p:cNvSpPr txBox="1"/>
          <p:nvPr/>
        </p:nvSpPr>
        <p:spPr>
          <a:xfrm>
            <a:off x="228601" y="533400"/>
            <a:ext cx="8763000" cy="830997"/>
          </a:xfrm>
          <a:prstGeom prst="rect">
            <a:avLst/>
          </a:prstGeom>
          <a:noFill/>
        </p:spPr>
        <p:txBody>
          <a:bodyPr wrap="square" rtlCol="0">
            <a:spAutoFit/>
          </a:bodyPr>
          <a:lstStyle/>
          <a:p>
            <a:r>
              <a:rPr lang="en-US" sz="2400" dirty="0"/>
              <a:t>Please sign the form at the table or complete it, and email it to rshurtliff@fridaynightflag.com</a:t>
            </a:r>
          </a:p>
        </p:txBody>
      </p:sp>
      <p:pic>
        <p:nvPicPr>
          <p:cNvPr id="4" name="Picture 3">
            <a:extLst>
              <a:ext uri="{FF2B5EF4-FFF2-40B4-BE49-F238E27FC236}">
                <a16:creationId xmlns:a16="http://schemas.microsoft.com/office/drawing/2014/main" id="{0992B41B-C89A-DEAC-4082-D1AACADA6B4D}"/>
              </a:ext>
            </a:extLst>
          </p:cNvPr>
          <p:cNvPicPr>
            <a:picLocks noChangeAspect="1"/>
          </p:cNvPicPr>
          <p:nvPr/>
        </p:nvPicPr>
        <p:blipFill>
          <a:blip r:embed="rId2"/>
          <a:stretch>
            <a:fillRect/>
          </a:stretch>
        </p:blipFill>
        <p:spPr>
          <a:xfrm>
            <a:off x="2438400" y="1905000"/>
            <a:ext cx="4016425" cy="3886200"/>
          </a:xfrm>
          <a:prstGeom prst="rect">
            <a:avLst/>
          </a:prstGeom>
        </p:spPr>
      </p:pic>
      <p:sp>
        <p:nvSpPr>
          <p:cNvPr id="5" name="TextBox 4">
            <a:extLst>
              <a:ext uri="{FF2B5EF4-FFF2-40B4-BE49-F238E27FC236}">
                <a16:creationId xmlns:a16="http://schemas.microsoft.com/office/drawing/2014/main" id="{365172F1-6EF9-4E47-5271-7800D3E145A4}"/>
              </a:ext>
            </a:extLst>
          </p:cNvPr>
          <p:cNvSpPr txBox="1"/>
          <p:nvPr/>
        </p:nvSpPr>
        <p:spPr>
          <a:xfrm>
            <a:off x="3124200" y="6139934"/>
            <a:ext cx="2517292" cy="369332"/>
          </a:xfrm>
          <a:prstGeom prst="rect">
            <a:avLst/>
          </a:prstGeom>
          <a:noFill/>
        </p:spPr>
        <p:txBody>
          <a:bodyPr wrap="none" rtlCol="0">
            <a:spAutoFit/>
          </a:bodyPr>
          <a:lstStyle/>
          <a:p>
            <a:r>
              <a:rPr lang="en-US" dirty="0"/>
              <a:t>Coach’s code of Conduct</a:t>
            </a:r>
          </a:p>
        </p:txBody>
      </p:sp>
    </p:spTree>
    <p:extLst>
      <p:ext uri="{BB962C8B-B14F-4D97-AF65-F5344CB8AC3E}">
        <p14:creationId xmlns:p14="http://schemas.microsoft.com/office/powerpoint/2010/main" val="365902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ADE4-4F98-4350-A7C4-AC7B815ABC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3C62D0-260A-4ED0-8FDB-B17A8946AA3E}"/>
              </a:ext>
            </a:extLst>
          </p:cNvPr>
          <p:cNvSpPr>
            <a:spLocks noGrp="1"/>
          </p:cNvSpPr>
          <p:nvPr>
            <p:ph idx="1"/>
          </p:nvPr>
        </p:nvSpPr>
        <p:spPr/>
        <p:txBody>
          <a:bodyPr/>
          <a:lstStyle/>
          <a:p>
            <a:r>
              <a:rPr lang="en-US" dirty="0"/>
              <a:t>Veteran </a:t>
            </a:r>
            <a:r>
              <a:rPr lang="en-US"/>
              <a:t>coaches may </a:t>
            </a:r>
            <a:r>
              <a:rPr lang="en-US" dirty="0"/>
              <a:t>leave if they want</a:t>
            </a:r>
          </a:p>
        </p:txBody>
      </p:sp>
    </p:spTree>
    <p:extLst>
      <p:ext uri="{BB962C8B-B14F-4D97-AF65-F5344CB8AC3E}">
        <p14:creationId xmlns:p14="http://schemas.microsoft.com/office/powerpoint/2010/main" val="78168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152400" y="2127507"/>
            <a:ext cx="8183880" cy="4727448"/>
          </a:xfrm>
        </p:spPr>
        <p:txBody>
          <a:bodyPr>
            <a:normAutofit fontScale="92500" lnSpcReduction="20000"/>
          </a:bodyPr>
          <a:lstStyle/>
          <a:p>
            <a:pPr>
              <a:buNone/>
            </a:pPr>
            <a:r>
              <a:rPr lang="en-US" sz="2200" b="1" dirty="0"/>
              <a:t>League Basics: </a:t>
            </a:r>
            <a:r>
              <a:rPr lang="en-US" sz="2200" b="1" u="sng" dirty="0"/>
              <a:t>PRACTICES</a:t>
            </a:r>
          </a:p>
          <a:p>
            <a:pPr>
              <a:buNone/>
            </a:pPr>
            <a:endParaRPr lang="en-US" sz="2200" dirty="0"/>
          </a:p>
          <a:p>
            <a:pPr>
              <a:buClr>
                <a:srgbClr val="FF0000"/>
              </a:buClr>
            </a:pPr>
            <a:r>
              <a:rPr lang="en-US" sz="2200" dirty="0"/>
              <a:t>Practices begin this week </a:t>
            </a:r>
          </a:p>
          <a:p>
            <a:pPr>
              <a:buClr>
                <a:srgbClr val="FF0000"/>
              </a:buClr>
            </a:pPr>
            <a:r>
              <a:rPr lang="en-US" sz="2200" dirty="0"/>
              <a:t>One practice per week, four practices before season starts</a:t>
            </a:r>
          </a:p>
          <a:p>
            <a:pPr>
              <a:buClr>
                <a:srgbClr val="FF0000"/>
              </a:buClr>
            </a:pPr>
            <a:r>
              <a:rPr lang="en-US" sz="2200" dirty="0"/>
              <a:t>1.5 hours or less –</a:t>
            </a:r>
          </a:p>
          <a:p>
            <a:pPr>
              <a:buClr>
                <a:srgbClr val="FF0000"/>
              </a:buClr>
            </a:pPr>
            <a:r>
              <a:rPr lang="en-US" sz="2200" dirty="0"/>
              <a:t>Find convenient location for parents</a:t>
            </a:r>
          </a:p>
          <a:p>
            <a:pPr lvl="1">
              <a:buClr>
                <a:srgbClr val="FF0000"/>
              </a:buClr>
            </a:pPr>
            <a:r>
              <a:rPr lang="en-US" sz="1800" dirty="0"/>
              <a:t>Local park or school; first come basis</a:t>
            </a:r>
          </a:p>
          <a:p>
            <a:pPr>
              <a:buClr>
                <a:srgbClr val="FF0000"/>
              </a:buClr>
            </a:pPr>
            <a:r>
              <a:rPr lang="en-US" sz="2200" dirty="0"/>
              <a:t>Coordinate day/time with parents</a:t>
            </a:r>
          </a:p>
          <a:p>
            <a:pPr marL="0" indent="0">
              <a:buClr>
                <a:srgbClr val="FF0000"/>
              </a:buClr>
              <a:buNone/>
            </a:pPr>
            <a:endParaRPr lang="en-US" sz="2200" dirty="0"/>
          </a:p>
          <a:p>
            <a:pPr marL="0" indent="0">
              <a:buClr>
                <a:srgbClr val="FF0000"/>
              </a:buClr>
              <a:buNone/>
            </a:pPr>
            <a:r>
              <a:rPr lang="en-US" sz="2200" dirty="0"/>
              <a:t>Scrimmages</a:t>
            </a:r>
          </a:p>
          <a:p>
            <a:pPr lvl="1">
              <a:buClr>
                <a:srgbClr val="FF0000"/>
              </a:buClr>
            </a:pPr>
            <a:r>
              <a:rPr lang="en-US" sz="1800" dirty="0"/>
              <a:t>One scrimmage is allowed before the first game.  This scrimmage is optional and can be held in addition to a regular weekly practice. </a:t>
            </a:r>
          </a:p>
          <a:p>
            <a:pPr lvl="1">
              <a:buClr>
                <a:srgbClr val="FF0000"/>
              </a:buClr>
            </a:pPr>
            <a:r>
              <a:rPr lang="en-US" sz="1800" dirty="0"/>
              <a:t>Coaches schedule their own scrimmages. We also use scrimmages to train officials</a:t>
            </a:r>
          </a:p>
          <a:p>
            <a:pPr>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86282"/>
            <a:ext cx="1490475" cy="1304547"/>
          </a:xfrm>
          <a:prstGeom prst="rect">
            <a:avLst/>
          </a:prstGeom>
        </p:spPr>
      </p:pic>
      <p:pic>
        <p:nvPicPr>
          <p:cNvPr id="10242" name="Picture 2" descr="logo">
            <a:extLst>
              <a:ext uri="{FF2B5EF4-FFF2-40B4-BE49-F238E27FC236}">
                <a16:creationId xmlns:a16="http://schemas.microsoft.com/office/drawing/2014/main" id="{ED71D4A0-C295-4069-BA36-EBB70D2795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695656"/>
            <a:ext cx="1676400" cy="575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502920" y="1792936"/>
            <a:ext cx="8183880" cy="3666032"/>
          </a:xfrm>
        </p:spPr>
        <p:txBody>
          <a:bodyPr>
            <a:noAutofit/>
          </a:bodyPr>
          <a:lstStyle/>
          <a:p>
            <a:pPr marL="0" indent="0">
              <a:buNone/>
            </a:pPr>
            <a:r>
              <a:rPr lang="en-US" sz="2200" b="1" dirty="0"/>
              <a:t>League Basics: </a:t>
            </a:r>
            <a:r>
              <a:rPr lang="en-US" sz="2200" b="1" u="sng" dirty="0"/>
              <a:t>GAMES</a:t>
            </a:r>
          </a:p>
          <a:p>
            <a:pPr lvl="0">
              <a:buClr>
                <a:srgbClr val="FF0000"/>
              </a:buClr>
            </a:pPr>
            <a:r>
              <a:rPr lang="en-US" sz="1800" dirty="0"/>
              <a:t>5 vs. 5</a:t>
            </a:r>
          </a:p>
          <a:p>
            <a:pPr lvl="0">
              <a:buClr>
                <a:srgbClr val="FF0000"/>
              </a:buClr>
            </a:pPr>
            <a:r>
              <a:rPr lang="en-US" sz="1800" dirty="0"/>
              <a:t>10 min. quarters, subs at quarter and mid-quarter</a:t>
            </a:r>
          </a:p>
          <a:p>
            <a:pPr lvl="0">
              <a:buClr>
                <a:srgbClr val="FF0000"/>
              </a:buClr>
            </a:pPr>
            <a:r>
              <a:rPr lang="en-US" sz="1800" dirty="0"/>
              <a:t>Offense starts at 5-yard line</a:t>
            </a:r>
          </a:p>
          <a:p>
            <a:pPr lvl="0">
              <a:buClr>
                <a:srgbClr val="FF0000"/>
              </a:buClr>
            </a:pPr>
            <a:r>
              <a:rPr lang="en-US" sz="1800" dirty="0"/>
              <a:t>Two No-Run Zones</a:t>
            </a:r>
          </a:p>
          <a:p>
            <a:pPr lvl="1">
              <a:buClr>
                <a:srgbClr val="FF0000"/>
              </a:buClr>
            </a:pPr>
            <a:r>
              <a:rPr lang="en-US" sz="1800" dirty="0"/>
              <a:t>Passing in no-run zone</a:t>
            </a:r>
          </a:p>
          <a:p>
            <a:pPr lvl="1">
              <a:buClr>
                <a:srgbClr val="FF0000"/>
              </a:buClr>
            </a:pPr>
            <a:r>
              <a:rPr lang="en-US" sz="1800" dirty="0"/>
              <a:t>Penalties in no-run zone</a:t>
            </a:r>
          </a:p>
          <a:p>
            <a:pPr lvl="0">
              <a:buClr>
                <a:srgbClr val="FF0000"/>
              </a:buClr>
            </a:pPr>
            <a:r>
              <a:rPr lang="en-US" sz="1800" dirty="0"/>
              <a:t>3 Plays to Mid-Field, with the option to play the 4</a:t>
            </a:r>
            <a:r>
              <a:rPr lang="en-US" sz="1800" baseline="30000" dirty="0"/>
              <a:t>th</a:t>
            </a:r>
            <a:r>
              <a:rPr lang="en-US" sz="1800" dirty="0"/>
              <a:t> down, 3 Plays to Score</a:t>
            </a:r>
          </a:p>
          <a:p>
            <a:pPr lvl="0">
              <a:buClr>
                <a:srgbClr val="FF0000"/>
              </a:buClr>
            </a:pPr>
            <a:r>
              <a:rPr lang="en-US" sz="1800" dirty="0"/>
              <a:t>Coaches on field </a:t>
            </a:r>
            <a:r>
              <a:rPr lang="en-US" sz="1800" b="1" dirty="0"/>
              <a:t>During the play</a:t>
            </a:r>
            <a:endParaRPr lang="en-US" sz="1800" dirty="0"/>
          </a:p>
          <a:p>
            <a:pPr lvl="1">
              <a:buClr>
                <a:srgbClr val="FF0000"/>
              </a:buClr>
            </a:pPr>
            <a:r>
              <a:rPr lang="en-US" sz="1800" dirty="0"/>
              <a:t>K, 1-2: Allowed on field entire season</a:t>
            </a:r>
          </a:p>
          <a:p>
            <a:pPr lvl="1">
              <a:buClr>
                <a:srgbClr val="FF0000"/>
              </a:buClr>
            </a:pPr>
            <a:r>
              <a:rPr lang="en-US" sz="1800" dirty="0"/>
              <a:t>3-8: no coaches on field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043" y="445762"/>
            <a:ext cx="1490475" cy="1304547"/>
          </a:xfrm>
          <a:prstGeom prst="rect">
            <a:avLst/>
          </a:prstGeom>
        </p:spPr>
      </p:pic>
      <p:pic>
        <p:nvPicPr>
          <p:cNvPr id="9218" name="Picture 2" descr="logo">
            <a:extLst>
              <a:ext uri="{FF2B5EF4-FFF2-40B4-BE49-F238E27FC236}">
                <a16:creationId xmlns:a16="http://schemas.microsoft.com/office/drawing/2014/main" id="{992B69ED-24F9-4C2D-8989-CB09532B91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869" y="821424"/>
            <a:ext cx="1611332" cy="55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36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ADE4-4F98-4350-A7C4-AC7B815ABC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3C62D0-260A-4ED0-8FDB-B17A8946AA3E}"/>
              </a:ext>
            </a:extLst>
          </p:cNvPr>
          <p:cNvSpPr>
            <a:spLocks noGrp="1"/>
          </p:cNvSpPr>
          <p:nvPr>
            <p:ph idx="1"/>
          </p:nvPr>
        </p:nvSpPr>
        <p:spPr/>
        <p:txBody>
          <a:bodyPr/>
          <a:lstStyle/>
          <a:p>
            <a:r>
              <a:rPr lang="en-US" dirty="0"/>
              <a:t>Veteran </a:t>
            </a:r>
            <a:r>
              <a:rPr lang="en-US"/>
              <a:t>coaches may </a:t>
            </a:r>
            <a:r>
              <a:rPr lang="en-US" dirty="0"/>
              <a:t>leave if they want</a:t>
            </a:r>
          </a:p>
        </p:txBody>
      </p:sp>
      <p:pic>
        <p:nvPicPr>
          <p:cNvPr id="5" name="Picture 4">
            <a:extLst>
              <a:ext uri="{FF2B5EF4-FFF2-40B4-BE49-F238E27FC236}">
                <a16:creationId xmlns:a16="http://schemas.microsoft.com/office/drawing/2014/main" id="{C594BCDD-5401-85BF-806B-9C06CB70D69B}"/>
              </a:ext>
            </a:extLst>
          </p:cNvPr>
          <p:cNvPicPr>
            <a:picLocks noChangeAspect="1"/>
          </p:cNvPicPr>
          <p:nvPr/>
        </p:nvPicPr>
        <p:blipFill>
          <a:blip r:embed="rId3"/>
          <a:stretch>
            <a:fillRect/>
          </a:stretch>
        </p:blipFill>
        <p:spPr>
          <a:xfrm>
            <a:off x="93821" y="152400"/>
            <a:ext cx="8941476" cy="5943600"/>
          </a:xfrm>
          <a:prstGeom prst="rect">
            <a:avLst/>
          </a:prstGeom>
        </p:spPr>
      </p:pic>
    </p:spTree>
    <p:extLst>
      <p:ext uri="{BB962C8B-B14F-4D97-AF65-F5344CB8AC3E}">
        <p14:creationId xmlns:p14="http://schemas.microsoft.com/office/powerpoint/2010/main" val="211411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200" b="1" dirty="0"/>
              <a:t>League Basics: </a:t>
            </a:r>
            <a:r>
              <a:rPr lang="en-US" sz="2200" b="1" u="sng" dirty="0"/>
              <a:t>EQUIPMENT</a:t>
            </a:r>
          </a:p>
          <a:p>
            <a:endParaRPr lang="en-US" sz="2200" dirty="0"/>
          </a:p>
          <a:p>
            <a:pPr>
              <a:buClr>
                <a:srgbClr val="FF0000"/>
              </a:buClr>
            </a:pPr>
            <a:r>
              <a:rPr lang="en-US" sz="2200" dirty="0"/>
              <a:t>Jerseys (NFL Flag only, supplied by league)</a:t>
            </a:r>
          </a:p>
          <a:p>
            <a:pPr>
              <a:buClr>
                <a:srgbClr val="FF0000"/>
              </a:buClr>
            </a:pPr>
            <a:r>
              <a:rPr lang="en-US" sz="2200" dirty="0"/>
              <a:t>Flags (NFL supplied flags only, supplied by league)</a:t>
            </a:r>
          </a:p>
          <a:p>
            <a:pPr>
              <a:buClr>
                <a:srgbClr val="FF0000"/>
              </a:buClr>
            </a:pPr>
            <a:r>
              <a:rPr lang="en-US" sz="2200" dirty="0"/>
              <a:t>Black shorts or pants, no stripes</a:t>
            </a:r>
          </a:p>
          <a:p>
            <a:pPr lvl="1">
              <a:buClr>
                <a:srgbClr val="FF0000"/>
              </a:buClr>
            </a:pPr>
            <a:r>
              <a:rPr lang="en-US" sz="1800" dirty="0"/>
              <a:t>One pair of Friday Night Flag shorts supplied by league</a:t>
            </a:r>
          </a:p>
          <a:p>
            <a:pPr>
              <a:buClr>
                <a:srgbClr val="FF0000"/>
              </a:buClr>
            </a:pPr>
            <a:r>
              <a:rPr lang="en-US" sz="2200" dirty="0"/>
              <a:t>Mouth guards optional this season (Recommended)</a:t>
            </a:r>
          </a:p>
          <a:p>
            <a:pPr>
              <a:buClr>
                <a:srgbClr val="FF0000"/>
              </a:buClr>
            </a:pPr>
            <a:r>
              <a:rPr lang="en-US" sz="2200" dirty="0"/>
              <a:t>Cleats, not required but encouraged</a:t>
            </a:r>
          </a:p>
          <a:p>
            <a:pPr>
              <a:buClr>
                <a:srgbClr val="FF0000"/>
              </a:buClr>
            </a:pPr>
            <a:r>
              <a:rPr lang="en-US" sz="2200" dirty="0"/>
              <a:t>No belt loops on pants/shorts</a:t>
            </a:r>
          </a:p>
          <a:p>
            <a:pPr>
              <a:buClr>
                <a:srgbClr val="FF0000"/>
              </a:buClr>
            </a:pPr>
            <a:r>
              <a:rPr lang="en-US" sz="2200" dirty="0"/>
              <a:t>Wristbands for plays (optional, not supplied by league)</a:t>
            </a:r>
          </a:p>
          <a:p>
            <a:pPr>
              <a:buClr>
                <a:srgbClr val="FF0000"/>
              </a:buClr>
            </a:pPr>
            <a:endParaRPr lang="en-US" sz="2200" dirty="0"/>
          </a:p>
          <a:p>
            <a:pPr>
              <a:buClr>
                <a:srgbClr val="FF0000"/>
              </a:buClr>
            </a:pPr>
            <a:r>
              <a:rPr lang="en-US" sz="2200" b="1" dirty="0"/>
              <a:t>Team Sponsorships REQUIRED </a:t>
            </a:r>
            <a:r>
              <a:rPr lang="en-US" sz="2200" dirty="0"/>
              <a:t>to receive jerseys, must have sponsorship form/payment at Jersey Pickup</a:t>
            </a:r>
          </a:p>
          <a:p>
            <a:pPr>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86282"/>
            <a:ext cx="1490475" cy="1304547"/>
          </a:xfrm>
          <a:prstGeom prst="rect">
            <a:avLst/>
          </a:prstGeom>
        </p:spPr>
      </p:pic>
      <p:pic>
        <p:nvPicPr>
          <p:cNvPr id="8194" name="Picture 2" descr="logo">
            <a:extLst>
              <a:ext uri="{FF2B5EF4-FFF2-40B4-BE49-F238E27FC236}">
                <a16:creationId xmlns:a16="http://schemas.microsoft.com/office/drawing/2014/main" id="{004E0FA7-9ECC-40D2-9F7C-120D596022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822960"/>
            <a:ext cx="1723786" cy="59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5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rgbClr val="FF0000"/>
                </a:solidFill>
              </a:rPr>
              <a:t>Coaches Meeting</a:t>
            </a:r>
            <a:endParaRPr lang="en-US" dirty="0"/>
          </a:p>
        </p:txBody>
      </p:sp>
      <p:sp>
        <p:nvSpPr>
          <p:cNvPr id="7" name="Content Placeholder 2"/>
          <p:cNvSpPr>
            <a:spLocks noGrp="1"/>
          </p:cNvSpPr>
          <p:nvPr>
            <p:ph idx="1"/>
          </p:nvPr>
        </p:nvSpPr>
        <p:spPr>
          <a:xfrm>
            <a:off x="479279" y="1994101"/>
            <a:ext cx="8183880" cy="4651248"/>
          </a:xfrm>
        </p:spPr>
        <p:txBody>
          <a:bodyPr>
            <a:normAutofit fontScale="62500" lnSpcReduction="20000"/>
          </a:bodyPr>
          <a:lstStyle/>
          <a:p>
            <a:pPr marL="0" indent="0">
              <a:buNone/>
            </a:pPr>
            <a:r>
              <a:rPr lang="en-US" sz="2900" b="1" dirty="0"/>
              <a:t>Rulebook Highlights</a:t>
            </a:r>
          </a:p>
          <a:p>
            <a:endParaRPr lang="en-US" sz="2200" dirty="0"/>
          </a:p>
          <a:p>
            <a:pPr>
              <a:buClr>
                <a:srgbClr val="FF0000"/>
              </a:buClr>
            </a:pPr>
            <a:r>
              <a:rPr lang="en-US" sz="2200" dirty="0"/>
              <a:t>Black shorts or pants</a:t>
            </a:r>
          </a:p>
          <a:p>
            <a:pPr>
              <a:buClr>
                <a:srgbClr val="FF0000"/>
              </a:buClr>
            </a:pPr>
            <a:r>
              <a:rPr lang="en-US" sz="2200" dirty="0"/>
              <a:t>Scoring: front foot, not the ball location</a:t>
            </a:r>
          </a:p>
          <a:p>
            <a:pPr>
              <a:buClr>
                <a:srgbClr val="FF0000"/>
              </a:buClr>
            </a:pPr>
            <a:r>
              <a:rPr lang="en-US" sz="2200" dirty="0"/>
              <a:t>Quarterback: 7 seconds to throw, not a penalty, loss of down only</a:t>
            </a:r>
          </a:p>
          <a:p>
            <a:pPr>
              <a:buClr>
                <a:srgbClr val="FF0000"/>
              </a:buClr>
            </a:pPr>
            <a:r>
              <a:rPr lang="en-US" sz="2200" dirty="0"/>
              <a:t>Equal playing time</a:t>
            </a:r>
          </a:p>
          <a:p>
            <a:pPr>
              <a:buClr>
                <a:srgbClr val="FF0000"/>
              </a:buClr>
            </a:pPr>
            <a:r>
              <a:rPr lang="en-US" sz="2200" dirty="0"/>
              <a:t>Injured players, substitutions</a:t>
            </a:r>
          </a:p>
          <a:p>
            <a:pPr lvl="1">
              <a:buClr>
                <a:srgbClr val="FF0000"/>
              </a:buClr>
            </a:pPr>
            <a:r>
              <a:rPr lang="en-US" sz="2200" dirty="0"/>
              <a:t>Playoff Seeding</a:t>
            </a:r>
          </a:p>
          <a:p>
            <a:pPr lvl="2">
              <a:buClr>
                <a:srgbClr val="FF0000"/>
              </a:buClr>
            </a:pPr>
            <a:r>
              <a:rPr lang="en-US" sz="1900" dirty="0"/>
              <a:t>Standings</a:t>
            </a:r>
          </a:p>
          <a:p>
            <a:pPr lvl="2">
              <a:buClr>
                <a:srgbClr val="FF0000"/>
              </a:buClr>
            </a:pPr>
            <a:r>
              <a:rPr lang="en-US" sz="1900" dirty="0"/>
              <a:t>Win – Loss</a:t>
            </a:r>
          </a:p>
          <a:p>
            <a:pPr lvl="2">
              <a:buClr>
                <a:srgbClr val="FF0000"/>
              </a:buClr>
            </a:pPr>
            <a:r>
              <a:rPr lang="en-US" sz="1900" dirty="0"/>
              <a:t>Points Against</a:t>
            </a:r>
          </a:p>
          <a:p>
            <a:pPr lvl="2">
              <a:buClr>
                <a:srgbClr val="FF0000"/>
              </a:buClr>
            </a:pPr>
            <a:r>
              <a:rPr lang="en-US" sz="1900" dirty="0"/>
              <a:t>Also look at opponents</a:t>
            </a:r>
          </a:p>
          <a:p>
            <a:pPr>
              <a:buClr>
                <a:srgbClr val="FF0000"/>
              </a:buClr>
            </a:pPr>
            <a:r>
              <a:rPr lang="en-US" sz="2200" dirty="0"/>
              <a:t>Game-day practice Park</a:t>
            </a:r>
          </a:p>
          <a:p>
            <a:pPr lvl="1">
              <a:buClr>
                <a:srgbClr val="FF0000"/>
              </a:buClr>
            </a:pPr>
            <a:r>
              <a:rPr lang="en-US" sz="1900" dirty="0"/>
              <a:t>No more than ½ </a:t>
            </a:r>
            <a:r>
              <a:rPr lang="en-US" sz="1900" dirty="0" err="1"/>
              <a:t>hr</a:t>
            </a:r>
            <a:r>
              <a:rPr lang="en-US" sz="1900" dirty="0"/>
              <a:t> before your game to “warm up”</a:t>
            </a:r>
          </a:p>
          <a:p>
            <a:pPr>
              <a:buClr>
                <a:srgbClr val="FF0000"/>
              </a:buClr>
            </a:pPr>
            <a:r>
              <a:rPr lang="en-US" sz="2200" dirty="0"/>
              <a:t>Practices</a:t>
            </a:r>
          </a:p>
          <a:p>
            <a:pPr lvl="2">
              <a:buClr>
                <a:srgbClr val="FF0000"/>
              </a:buClr>
            </a:pPr>
            <a:r>
              <a:rPr lang="en-US" sz="1900" dirty="0"/>
              <a:t>Only 1 per week.  </a:t>
            </a:r>
          </a:p>
          <a:p>
            <a:pPr lvl="2">
              <a:buClr>
                <a:srgbClr val="FF0000"/>
              </a:buClr>
            </a:pPr>
            <a:r>
              <a:rPr lang="en-US" sz="1900" dirty="0"/>
              <a:t>No more than 1.5 hours long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64005"/>
            <a:ext cx="1490475" cy="1304547"/>
          </a:xfrm>
          <a:prstGeom prst="rect">
            <a:avLst/>
          </a:prstGeom>
        </p:spPr>
      </p:pic>
      <p:pic>
        <p:nvPicPr>
          <p:cNvPr id="7170" name="Picture 2" descr="logo">
            <a:extLst>
              <a:ext uri="{FF2B5EF4-FFF2-40B4-BE49-F238E27FC236}">
                <a16:creationId xmlns:a16="http://schemas.microsoft.com/office/drawing/2014/main" id="{CA961B9F-FB23-41B8-8833-167B80FCD0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740664"/>
            <a:ext cx="1828800" cy="62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8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a:xfrm>
            <a:off x="685019" y="2011680"/>
            <a:ext cx="7772400" cy="4312920"/>
          </a:xfrm>
        </p:spPr>
        <p:txBody>
          <a:bodyPr>
            <a:normAutofit fontScale="92500" lnSpcReduction="10000"/>
          </a:bodyPr>
          <a:lstStyle/>
          <a:p>
            <a:pPr>
              <a:buClr>
                <a:srgbClr val="FF0000"/>
              </a:buClr>
              <a:buNone/>
            </a:pPr>
            <a:r>
              <a:rPr lang="en-US" sz="2200" b="1" dirty="0"/>
              <a:t>Coaching Tools- Coaches’ Corner on Website</a:t>
            </a:r>
          </a:p>
          <a:p>
            <a:pPr>
              <a:buClr>
                <a:srgbClr val="FF0000"/>
              </a:buClr>
            </a:pPr>
            <a:endParaRPr lang="en-US" sz="2200" dirty="0"/>
          </a:p>
          <a:p>
            <a:pPr>
              <a:buClr>
                <a:srgbClr val="FF0000"/>
              </a:buClr>
            </a:pPr>
            <a:r>
              <a:rPr lang="en-US" sz="2100" dirty="0"/>
              <a:t>Play books</a:t>
            </a:r>
          </a:p>
          <a:p>
            <a:pPr marL="0" indent="0">
              <a:buClr>
                <a:srgbClr val="FF0000"/>
              </a:buClr>
              <a:buNone/>
            </a:pPr>
            <a:r>
              <a:rPr lang="en-US" sz="2100" dirty="0">
                <a:hlinkClick r:id="rId3"/>
              </a:rPr>
              <a:t>https://nflflag.com/coaches/default/flag-football-rules/5-on-5-flag-football-playbook</a:t>
            </a:r>
            <a:endParaRPr lang="en-US" sz="2100" dirty="0"/>
          </a:p>
          <a:p>
            <a:pPr>
              <a:buClr>
                <a:srgbClr val="FF0000"/>
              </a:buClr>
            </a:pPr>
            <a:r>
              <a:rPr lang="en-US" sz="2500" dirty="0"/>
              <a:t>NFLFLAG.com Plays and Drills</a:t>
            </a:r>
          </a:p>
          <a:p>
            <a:pPr>
              <a:buClr>
                <a:srgbClr val="FF0000"/>
              </a:buClr>
            </a:pPr>
            <a:r>
              <a:rPr lang="en-US" sz="2500" dirty="0"/>
              <a:t>Tips and Drills on Website </a:t>
            </a:r>
          </a:p>
          <a:p>
            <a:pPr>
              <a:buClr>
                <a:srgbClr val="FF0000"/>
              </a:buClr>
            </a:pPr>
            <a:r>
              <a:rPr lang="en-US" sz="2500" dirty="0"/>
              <a:t>MOJO App</a:t>
            </a:r>
          </a:p>
          <a:p>
            <a:pPr>
              <a:buClr>
                <a:srgbClr val="FF0000"/>
              </a:buClr>
            </a:pPr>
            <a:r>
              <a:rPr lang="en-US" sz="2500" dirty="0"/>
              <a:t>Friday night Flag </a:t>
            </a:r>
            <a:r>
              <a:rPr lang="en-US" sz="2500" dirty="0" err="1"/>
              <a:t>Rulebook:</a:t>
            </a:r>
            <a:r>
              <a:rPr lang="en-US" sz="2500" dirty="0" err="1">
                <a:hlinkClick r:id="rId4"/>
              </a:rPr>
              <a:t>fnf</a:t>
            </a:r>
            <a:r>
              <a:rPr lang="en-US" sz="2500" dirty="0">
                <a:hlinkClick r:id="rId4"/>
              </a:rPr>
              <a:t> rulebook</a:t>
            </a:r>
            <a:endParaRPr lang="en-US" sz="2500" dirty="0"/>
          </a:p>
          <a:p>
            <a:pPr>
              <a:buClr>
                <a:srgbClr val="FF0000"/>
              </a:buClr>
            </a:pPr>
            <a:r>
              <a:rPr lang="en-US" sz="2500" dirty="0"/>
              <a:t>Flagfootballplaymaker.com</a:t>
            </a:r>
          </a:p>
          <a:p>
            <a:pPr marL="0" indent="0">
              <a:buClr>
                <a:srgbClr val="FF0000"/>
              </a:buClr>
              <a:buNone/>
            </a:pPr>
            <a:endParaRPr lang="en-US" sz="2500" dirty="0"/>
          </a:p>
          <a:p>
            <a:pPr lvl="1">
              <a:buClr>
                <a:srgbClr val="FF0000"/>
              </a:buClr>
            </a:pPr>
            <a:endParaRPr lang="en-US" sz="1400"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4419600"/>
            <a:ext cx="1490475" cy="1304547"/>
          </a:xfrm>
          <a:prstGeom prst="rect">
            <a:avLst/>
          </a:prstGeom>
        </p:spPr>
      </p:pic>
      <p:pic>
        <p:nvPicPr>
          <p:cNvPr id="6146" name="Picture 2" descr="logo">
            <a:extLst>
              <a:ext uri="{FF2B5EF4-FFF2-40B4-BE49-F238E27FC236}">
                <a16:creationId xmlns:a16="http://schemas.microsoft.com/office/drawing/2014/main" id="{0F058873-F3EB-4E2E-AE1E-7D53B58BD8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846131"/>
            <a:ext cx="1931444" cy="66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8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72D925-32CB-31D8-DC14-5B9450C50F08}"/>
              </a:ext>
            </a:extLst>
          </p:cNvPr>
          <p:cNvPicPr>
            <a:picLocks noChangeAspect="1"/>
          </p:cNvPicPr>
          <p:nvPr/>
        </p:nvPicPr>
        <p:blipFill>
          <a:blip r:embed="rId3"/>
          <a:stretch>
            <a:fillRect/>
          </a:stretch>
        </p:blipFill>
        <p:spPr>
          <a:xfrm>
            <a:off x="228600" y="323850"/>
            <a:ext cx="8915400" cy="6229350"/>
          </a:xfrm>
          <a:prstGeom prst="rect">
            <a:avLst/>
          </a:prstGeom>
        </p:spPr>
      </p:pic>
    </p:spTree>
    <p:extLst>
      <p:ext uri="{BB962C8B-B14F-4D97-AF65-F5344CB8AC3E}">
        <p14:creationId xmlns:p14="http://schemas.microsoft.com/office/powerpoint/2010/main" val="23755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r="-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219982"/>
            <a:ext cx="1871472" cy="1638017"/>
          </a:xfrm>
          <a:prstGeom prst="rect">
            <a:avLst/>
          </a:prstGeom>
        </p:spPr>
      </p:pic>
      <p:sp>
        <p:nvSpPr>
          <p:cNvPr id="11" name="TextBox 10">
            <a:extLst>
              <a:ext uri="{FF2B5EF4-FFF2-40B4-BE49-F238E27FC236}">
                <a16:creationId xmlns:a16="http://schemas.microsoft.com/office/drawing/2014/main" id="{E2C4E065-851C-D41B-63CC-F870498ED097}"/>
              </a:ext>
            </a:extLst>
          </p:cNvPr>
          <p:cNvSpPr txBox="1"/>
          <p:nvPr/>
        </p:nvSpPr>
        <p:spPr>
          <a:xfrm>
            <a:off x="1066800" y="2590800"/>
            <a:ext cx="7239000" cy="1446550"/>
          </a:xfrm>
          <a:prstGeom prst="rect">
            <a:avLst/>
          </a:prstGeom>
          <a:noFill/>
        </p:spPr>
        <p:txBody>
          <a:bodyPr wrap="square" rtlCol="0">
            <a:spAutoFit/>
          </a:bodyPr>
          <a:lstStyle/>
          <a:p>
            <a:r>
              <a:rPr lang="en-US" sz="8800" b="1" dirty="0"/>
              <a:t>Introductions:</a:t>
            </a:r>
          </a:p>
        </p:txBody>
      </p:sp>
    </p:spTree>
    <p:extLst>
      <p:ext uri="{BB962C8B-B14F-4D97-AF65-F5344CB8AC3E}">
        <p14:creationId xmlns:p14="http://schemas.microsoft.com/office/powerpoint/2010/main" val="279333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marL="0" indent="0">
              <a:buNone/>
            </a:pPr>
            <a:r>
              <a:rPr lang="en-US" dirty="0"/>
              <a:t>Introductions</a:t>
            </a:r>
          </a:p>
          <a:p>
            <a:pPr>
              <a:buClr>
                <a:srgbClr val="FF0000"/>
              </a:buClr>
              <a:buFont typeface="Arial" panose="020B0604020202020204" pitchFamily="34" charset="0"/>
              <a:buChar char="•"/>
            </a:pPr>
            <a:r>
              <a:rPr lang="en-US" dirty="0"/>
              <a:t>Reese Shurtliff- Owner and Operator of Idaho Falls League</a:t>
            </a:r>
          </a:p>
          <a:p>
            <a:pPr marL="626364" lvl="1" indent="-342900">
              <a:buClr>
                <a:srgbClr val="FF0000"/>
              </a:buClr>
              <a:buFont typeface="Wingdings" panose="05000000000000000000" pitchFamily="2" charset="2"/>
              <a:buChar char="§"/>
            </a:pPr>
            <a:r>
              <a:rPr lang="en-US" sz="1300" dirty="0"/>
              <a:t>208-201-3801</a:t>
            </a:r>
          </a:p>
          <a:p>
            <a:pPr marL="626364" lvl="1" indent="-342900">
              <a:buClr>
                <a:srgbClr val="FF0000"/>
              </a:buClr>
              <a:buFont typeface="Wingdings" panose="05000000000000000000" pitchFamily="2" charset="2"/>
              <a:buChar char="§"/>
            </a:pPr>
            <a:r>
              <a:rPr lang="en-US" sz="1300" dirty="0"/>
              <a:t>rshurtliff@fridaynightflag.com</a:t>
            </a:r>
          </a:p>
          <a:p>
            <a:pPr marL="797814" lvl="1" indent="-514350">
              <a:buAutoNum type="arabicPeriod"/>
            </a:pPr>
            <a:endParaRPr lang="en-US" dirty="0"/>
          </a:p>
          <a:p>
            <a:pPr marL="0" indent="0" algn="ctr">
              <a:buNone/>
            </a:pPr>
            <a:r>
              <a:rPr lang="en-US" sz="1400" dirty="0"/>
              <a:t>If there is an issue during a game with officiating, feel free to send a parent over to me or Morgan Stewart or text me and we will come watch the game. </a:t>
            </a:r>
          </a:p>
          <a:p>
            <a:pPr marL="0" indent="0">
              <a:buNone/>
            </a:pPr>
            <a:endParaRPr lang="en-US" sz="1400"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599244"/>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872416"/>
            <a:ext cx="1854885" cy="6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marL="0" indent="0">
              <a:buClr>
                <a:srgbClr val="FF0000"/>
              </a:buClr>
              <a:buNone/>
            </a:pPr>
            <a:r>
              <a:rPr lang="en-US" sz="2600" b="1" dirty="0"/>
              <a:t>Idaho Falls League</a:t>
            </a:r>
          </a:p>
          <a:p>
            <a:pPr marL="0" indent="0">
              <a:buClr>
                <a:srgbClr val="FF0000"/>
              </a:buClr>
              <a:buNone/>
            </a:pPr>
            <a:endParaRPr lang="en-US" sz="2200" dirty="0"/>
          </a:p>
          <a:p>
            <a:pPr>
              <a:buClr>
                <a:srgbClr val="FF0000"/>
              </a:buClr>
            </a:pPr>
            <a:r>
              <a:rPr lang="en-US" sz="2200" dirty="0"/>
              <a:t>Games played Black Canyon Middle School</a:t>
            </a:r>
            <a:r>
              <a:rPr lang="en-US" sz="1800" dirty="0"/>
              <a:t> </a:t>
            </a:r>
          </a:p>
          <a:p>
            <a:pPr marL="347472" lvl="1" indent="0">
              <a:buClr>
                <a:srgbClr val="FF0000"/>
              </a:buClr>
              <a:buNone/>
            </a:pPr>
            <a:endParaRPr lang="en-US" sz="1800" dirty="0"/>
          </a:p>
          <a:p>
            <a:pPr>
              <a:buClr>
                <a:srgbClr val="FF0000"/>
              </a:buClr>
            </a:pPr>
            <a:r>
              <a:rPr lang="en-US" sz="2200" dirty="0"/>
              <a:t>League Director: Reese Shurtliff</a:t>
            </a:r>
          </a:p>
          <a:p>
            <a:pPr>
              <a:buClr>
                <a:srgbClr val="FF0000"/>
              </a:buClr>
            </a:pPr>
            <a:r>
              <a:rPr lang="en-US" sz="2200" dirty="0"/>
              <a:t>K – 8</a:t>
            </a:r>
            <a:r>
              <a:rPr lang="en-US" sz="2200" baseline="30000" dirty="0"/>
              <a:t>th</a:t>
            </a:r>
            <a:r>
              <a:rPr lang="en-US" sz="2200" dirty="0"/>
              <a:t> Grade</a:t>
            </a:r>
          </a:p>
          <a:p>
            <a:pPr>
              <a:buClr>
                <a:srgbClr val="FF0000"/>
              </a:buClr>
            </a:pPr>
            <a:r>
              <a:rPr lang="en-US" dirty="0"/>
              <a:t>10-12</a:t>
            </a:r>
            <a:r>
              <a:rPr lang="en-US" sz="2200" dirty="0"/>
              <a:t> Fields </a:t>
            </a:r>
          </a:p>
          <a:p>
            <a:pPr>
              <a:buClr>
                <a:srgbClr val="FF0000"/>
              </a:buClr>
            </a:pPr>
            <a:r>
              <a:rPr lang="en-US" sz="2200" dirty="0"/>
              <a:t>4 Game Times:5:00 pm, 6:00 pm, 7:00 pm, 8:00 pm</a:t>
            </a: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88389"/>
            <a:ext cx="1490475" cy="1304547"/>
          </a:xfrm>
          <a:prstGeom prst="rect">
            <a:avLst/>
          </a:prstGeom>
        </p:spPr>
      </p:pic>
      <p:pic>
        <p:nvPicPr>
          <p:cNvPr id="4098" name="Picture 2" descr="logo">
            <a:extLst>
              <a:ext uri="{FF2B5EF4-FFF2-40B4-BE49-F238E27FC236}">
                <a16:creationId xmlns:a16="http://schemas.microsoft.com/office/drawing/2014/main" id="{CF0E5410-1C27-47A1-9D10-C04963E019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852880"/>
            <a:ext cx="1676401" cy="5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7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827" y="317210"/>
            <a:ext cx="7772400" cy="1508760"/>
          </a:xfrm>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a:buClr>
                <a:srgbClr val="FF0000"/>
              </a:buClr>
            </a:pPr>
            <a:r>
              <a:rPr lang="en-US" dirty="0"/>
              <a:t>Welcome Coaches!</a:t>
            </a:r>
          </a:p>
          <a:p>
            <a:pPr>
              <a:buClr>
                <a:srgbClr val="FF0000"/>
              </a:buClr>
            </a:pPr>
            <a:endParaRPr lang="en-US" dirty="0"/>
          </a:p>
          <a:p>
            <a:pPr>
              <a:buClr>
                <a:srgbClr val="FF0000"/>
              </a:buClr>
            </a:pPr>
            <a:r>
              <a:rPr lang="en-US" dirty="0"/>
              <a:t>Please complete the following:</a:t>
            </a:r>
          </a:p>
          <a:p>
            <a:pPr lvl="1">
              <a:buClr>
                <a:srgbClr val="FF0000"/>
              </a:buClr>
            </a:pPr>
            <a:r>
              <a:rPr lang="en-US" dirty="0"/>
              <a:t>Coaches code of conduct</a:t>
            </a:r>
          </a:p>
          <a:p>
            <a:pPr lvl="1">
              <a:buClr>
                <a:srgbClr val="FF0000"/>
              </a:buClr>
            </a:pPr>
            <a:r>
              <a:rPr lang="en-US" dirty="0"/>
              <a:t>Sponsorship form (Now Online!)</a:t>
            </a:r>
          </a:p>
          <a:p>
            <a:pPr lvl="1">
              <a:buClr>
                <a:srgbClr val="FF0000"/>
              </a:buClr>
            </a:pPr>
            <a:r>
              <a:rPr lang="en-US" dirty="0"/>
              <a:t>Background check form (e-sign)</a:t>
            </a:r>
          </a:p>
          <a:p>
            <a:pPr marL="0" indent="0">
              <a:buClr>
                <a:srgbClr val="FF0000"/>
              </a:buClr>
              <a:buNone/>
            </a:pPr>
            <a:endParaRPr lang="en-US" dirty="0"/>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331206"/>
            <a:ext cx="1490475" cy="1304547"/>
          </a:xfrm>
          <a:prstGeom prst="rect">
            <a:avLst/>
          </a:prstGeom>
        </p:spPr>
      </p:pic>
      <p:pic>
        <p:nvPicPr>
          <p:cNvPr id="2050" name="Picture 2" descr="logo">
            <a:extLst>
              <a:ext uri="{FF2B5EF4-FFF2-40B4-BE49-F238E27FC236}">
                <a16:creationId xmlns:a16="http://schemas.microsoft.com/office/drawing/2014/main" id="{9B1EA685-BF0D-4057-B759-2577F814F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860" y="4697623"/>
            <a:ext cx="2191515" cy="75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011" y="599644"/>
            <a:ext cx="7772400" cy="1508760"/>
          </a:xfrm>
        </p:spPr>
        <p:txBody>
          <a:bodyPr/>
          <a:lstStyle/>
          <a:p>
            <a:r>
              <a:rPr lang="en-US" dirty="0">
                <a:solidFill>
                  <a:srgbClr val="FF0000"/>
                </a:solidFill>
              </a:rPr>
              <a:t>Coaches Meeting Agenda</a:t>
            </a:r>
            <a:endParaRPr lang="en-US" dirty="0"/>
          </a:p>
        </p:txBody>
      </p:sp>
      <p:sp>
        <p:nvSpPr>
          <p:cNvPr id="3" name="Content Placeholder 2"/>
          <p:cNvSpPr>
            <a:spLocks noGrp="1"/>
          </p:cNvSpPr>
          <p:nvPr>
            <p:ph idx="1"/>
          </p:nvPr>
        </p:nvSpPr>
        <p:spPr/>
        <p:txBody>
          <a:bodyPr>
            <a:normAutofit lnSpcReduction="10000"/>
          </a:bodyPr>
          <a:lstStyle/>
          <a:p>
            <a:pPr>
              <a:buClr>
                <a:srgbClr val="FF0000"/>
              </a:buClr>
            </a:pPr>
            <a:r>
              <a:rPr lang="en-US" dirty="0"/>
              <a:t>Announcements:</a:t>
            </a:r>
          </a:p>
          <a:p>
            <a:pPr marL="0" indent="0">
              <a:buClr>
                <a:srgbClr val="FF0000"/>
              </a:buClr>
              <a:buNone/>
            </a:pPr>
            <a:endParaRPr lang="en-US" dirty="0"/>
          </a:p>
          <a:p>
            <a:pPr>
              <a:buClr>
                <a:srgbClr val="FF0000"/>
              </a:buClr>
            </a:pPr>
            <a:r>
              <a:rPr lang="en-US" dirty="0"/>
              <a:t>Code of Conduct</a:t>
            </a:r>
          </a:p>
          <a:p>
            <a:pPr>
              <a:buClr>
                <a:srgbClr val="FF0000"/>
              </a:buClr>
            </a:pPr>
            <a:endParaRPr lang="en-US" dirty="0"/>
          </a:p>
          <a:p>
            <a:pPr>
              <a:buClr>
                <a:srgbClr val="FF0000"/>
              </a:buClr>
            </a:pPr>
            <a:r>
              <a:rPr lang="en-US" dirty="0"/>
              <a:t>Coaching tools –MOJO app</a:t>
            </a:r>
          </a:p>
          <a:p>
            <a:pPr marL="0" indent="0">
              <a:buClr>
                <a:srgbClr val="FF0000"/>
              </a:buClr>
              <a:buNone/>
            </a:pPr>
            <a:endParaRPr lang="en-US" dirty="0"/>
          </a:p>
          <a:p>
            <a:pPr>
              <a:buClr>
                <a:srgbClr val="FF0000"/>
              </a:buClr>
            </a:pPr>
            <a:r>
              <a:rPr lang="en-US" dirty="0"/>
              <a:t>League Basics</a:t>
            </a:r>
          </a:p>
          <a:p>
            <a:pPr>
              <a:buClr>
                <a:srgbClr val="FF0000"/>
              </a:buClr>
            </a:pPr>
            <a:endParaRPr lang="en-US" dirty="0"/>
          </a:p>
          <a:p>
            <a:pPr>
              <a:buClr>
                <a:srgbClr val="FF0000"/>
              </a:buClr>
            </a:pPr>
            <a:r>
              <a:rPr lang="en-US" dirty="0"/>
              <a:t>Rulebook Highlights</a:t>
            </a:r>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181" y="640080"/>
            <a:ext cx="1490475" cy="1304547"/>
          </a:xfrm>
          <a:prstGeom prst="rect">
            <a:avLst/>
          </a:prstGeom>
        </p:spPr>
      </p:pic>
      <p:pic>
        <p:nvPicPr>
          <p:cNvPr id="2050" name="Picture 2" descr="logo">
            <a:extLst>
              <a:ext uri="{FF2B5EF4-FFF2-40B4-BE49-F238E27FC236}">
                <a16:creationId xmlns:a16="http://schemas.microsoft.com/office/drawing/2014/main" id="{9B1EA685-BF0D-4057-B759-2577F814F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842" y="310520"/>
            <a:ext cx="2191515" cy="752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Coaches Meeting</a:t>
            </a:r>
            <a:endParaRPr lang="en-US" dirty="0"/>
          </a:p>
        </p:txBody>
      </p:sp>
      <p:sp>
        <p:nvSpPr>
          <p:cNvPr id="3" name="Content Placeholder 2"/>
          <p:cNvSpPr>
            <a:spLocks noGrp="1"/>
          </p:cNvSpPr>
          <p:nvPr>
            <p:ph idx="1"/>
          </p:nvPr>
        </p:nvSpPr>
        <p:spPr/>
        <p:txBody>
          <a:bodyPr>
            <a:normAutofit/>
          </a:bodyPr>
          <a:lstStyle/>
          <a:p>
            <a:pPr marL="0" indent="0">
              <a:buNone/>
            </a:pPr>
            <a:r>
              <a:rPr lang="en-US" dirty="0"/>
              <a:t>Announcements:</a:t>
            </a:r>
          </a:p>
          <a:p>
            <a:pPr marL="0" indent="0">
              <a:buNone/>
            </a:pPr>
            <a:r>
              <a:rPr lang="en-US" sz="1400" dirty="0"/>
              <a:t>We still have sponsorships available</a:t>
            </a:r>
          </a:p>
          <a:p>
            <a:pPr marL="0" indent="0">
              <a:buNone/>
            </a:pPr>
            <a:r>
              <a:rPr lang="en-US" sz="1400" dirty="0"/>
              <a:t>Division Footballs:</a:t>
            </a:r>
          </a:p>
          <a:p>
            <a:pPr marL="0" indent="0">
              <a:buNone/>
            </a:pPr>
            <a:r>
              <a:rPr lang="en-US" sz="1400" dirty="0"/>
              <a:t>K-2</a:t>
            </a:r>
            <a:r>
              <a:rPr lang="en-US" sz="1400" baseline="30000" dirty="0"/>
              <a:t>nd</a:t>
            </a:r>
            <a:r>
              <a:rPr lang="en-US" sz="1400" dirty="0"/>
              <a:t>: Red Ball</a:t>
            </a:r>
          </a:p>
          <a:p>
            <a:pPr marL="0" indent="0">
              <a:buNone/>
            </a:pPr>
            <a:r>
              <a:rPr lang="en-US" sz="1400" dirty="0"/>
              <a:t>3rd-4</a:t>
            </a:r>
            <a:r>
              <a:rPr lang="en-US" sz="1400" baseline="30000" dirty="0"/>
              <a:t>th</a:t>
            </a:r>
            <a:r>
              <a:rPr lang="en-US" sz="1400" dirty="0"/>
              <a:t>: Blue Ball</a:t>
            </a:r>
          </a:p>
          <a:p>
            <a:pPr marL="0" indent="0">
              <a:buNone/>
            </a:pPr>
            <a:r>
              <a:rPr lang="en-US" sz="1400" dirty="0"/>
              <a:t>5-8</a:t>
            </a:r>
            <a:r>
              <a:rPr lang="en-US" sz="1400" baseline="30000" dirty="0"/>
              <a:t>th</a:t>
            </a:r>
            <a:r>
              <a:rPr lang="en-US" sz="1400" dirty="0"/>
              <a:t>: Brown Ball</a:t>
            </a:r>
          </a:p>
          <a:p>
            <a:pPr marL="0" indent="0">
              <a:buNone/>
            </a:pPr>
            <a:r>
              <a:rPr lang="en-US" sz="1400" dirty="0"/>
              <a:t>Team Rosters – If you have room on your roster, you can still have kids sign up to be on your team.</a:t>
            </a:r>
          </a:p>
          <a:p>
            <a:pPr marL="0" indent="0">
              <a:buNone/>
            </a:pPr>
            <a:endParaRPr lang="en-US" sz="1400" dirty="0"/>
          </a:p>
          <a:p>
            <a:pPr marL="0" indent="0">
              <a:buNone/>
            </a:pPr>
            <a:endParaRPr lang="en-US" sz="1400" dirty="0"/>
          </a:p>
          <a:p>
            <a:pPr marL="0" indent="0">
              <a:buNone/>
            </a:pPr>
            <a:r>
              <a:rPr lang="en-US" sz="1400" dirty="0"/>
              <a:t>Apparel – you can now order apparel online at</a:t>
            </a:r>
          </a:p>
          <a:p>
            <a:pPr marL="0" indent="0">
              <a:buNone/>
            </a:pPr>
            <a:r>
              <a:rPr lang="en-US" sz="1400" dirty="0"/>
              <a:t> </a:t>
            </a:r>
            <a:r>
              <a:rPr lang="en-US" sz="1800" u="sng" dirty="0">
                <a:effectLst/>
                <a:latin typeface="Calibri" panose="020F0502020204030204" pitchFamily="34" charset="0"/>
                <a:ea typeface="Calibri" panose="020F0502020204030204" pitchFamily="34" charset="0"/>
              </a:rPr>
              <a:t>https://friday-night-flag.merchwebstore.com/</a:t>
            </a:r>
            <a:endParaRPr lang="en-US" sz="1800" dirty="0">
              <a:effectLst/>
              <a:latin typeface="Calibri" panose="020F0502020204030204" pitchFamily="34" charset="0"/>
              <a:ea typeface="Calibri" panose="020F0502020204030204" pitchFamily="34" charset="0"/>
            </a:endParaRPr>
          </a:p>
          <a:p>
            <a:pPr marL="0" indent="0">
              <a:buNone/>
            </a:pPr>
            <a:endParaRPr lang="en-US" sz="1400" dirty="0"/>
          </a:p>
          <a:p>
            <a:pPr marL="0" indent="0">
              <a:buNone/>
            </a:pPr>
            <a:endParaRPr lang="en-US" sz="1400" dirty="0"/>
          </a:p>
          <a:p>
            <a:pPr marL="0" indent="0">
              <a:buNone/>
            </a:pPr>
            <a:endParaRPr lang="en-US" sz="1400"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011" y="488389"/>
            <a:ext cx="1490475" cy="1304547"/>
          </a:xfrm>
          <a:prstGeom prst="rect">
            <a:avLst/>
          </a:prstGeom>
        </p:spPr>
      </p:pic>
      <p:pic>
        <p:nvPicPr>
          <p:cNvPr id="3080" name="Picture 8" descr="logo">
            <a:extLst>
              <a:ext uri="{FF2B5EF4-FFF2-40B4-BE49-F238E27FC236}">
                <a16:creationId xmlns:a16="http://schemas.microsoft.com/office/drawing/2014/main" id="{5EC5C014-70FA-4BDD-ACE7-4303E4005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720134"/>
            <a:ext cx="1854885" cy="6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8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TM03090430[[fn=Banded]]</Template>
  <TotalTime>9880</TotalTime>
  <Words>1580</Words>
  <Application>Microsoft Office PowerPoint</Application>
  <PresentationFormat>On-screen Show (4:3)</PresentationFormat>
  <Paragraphs>247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Corbel</vt:lpstr>
      <vt:lpstr>Wingdings</vt:lpstr>
      <vt:lpstr>Banded</vt:lpstr>
      <vt:lpstr>PowerPoint Presentation</vt:lpstr>
      <vt:lpstr>PowerPoint Presentation</vt:lpstr>
      <vt:lpstr>PowerPoint Presentation</vt:lpstr>
      <vt:lpstr>PowerPoint Presentation</vt:lpstr>
      <vt:lpstr>Coaches Meeting</vt:lpstr>
      <vt:lpstr>Coaches Meeting</vt:lpstr>
      <vt:lpstr>Coaches Meeting</vt:lpstr>
      <vt:lpstr>Coaches Meeting Agenda</vt:lpstr>
      <vt:lpstr>Coaches Meeting</vt:lpstr>
      <vt:lpstr>Coaches Meeting</vt:lpstr>
      <vt:lpstr>Coaches Meeting</vt:lpstr>
      <vt:lpstr>Coaches Meeting</vt:lpstr>
      <vt:lpstr>Coaches Meeting</vt:lpstr>
      <vt:lpstr>Coaches Meeting </vt:lpstr>
      <vt:lpstr>Coaches Meeting</vt:lpstr>
      <vt:lpstr>Coaches Meeting </vt:lpstr>
      <vt:lpstr>Coaches Meeting</vt:lpstr>
      <vt:lpstr>Coaches Meeting</vt:lpstr>
      <vt:lpstr>Coaches Meeting</vt:lpstr>
      <vt:lpstr>PowerPoint Presentation</vt:lpstr>
      <vt:lpstr>Coaches Meeting</vt:lpstr>
      <vt:lpstr>Coaches Meeting</vt:lpstr>
      <vt:lpstr>PowerPoint Presentation</vt:lpstr>
      <vt:lpstr>Coaches Meeting</vt:lpstr>
      <vt:lpstr>Coaches Meeting</vt:lpstr>
      <vt:lpstr>Coaches Meeting</vt:lpstr>
    </vt:vector>
  </TitlesOfParts>
  <Company>POWER Engineers,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Coaches Meeting</dc:title>
  <dc:creator>Michael Strand</dc:creator>
  <cp:lastModifiedBy>Reese Shurtliff</cp:lastModifiedBy>
  <cp:revision>161</cp:revision>
  <dcterms:created xsi:type="dcterms:W3CDTF">2014-02-20T20:07:59Z</dcterms:created>
  <dcterms:modified xsi:type="dcterms:W3CDTF">2025-07-29T02:20:21Z</dcterms:modified>
</cp:coreProperties>
</file>